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6" r:id="rId2"/>
    <p:sldId id="259" r:id="rId3"/>
    <p:sldId id="270" r:id="rId4"/>
    <p:sldId id="269" r:id="rId5"/>
    <p:sldId id="273" r:id="rId6"/>
    <p:sldId id="266" r:id="rId7"/>
    <p:sldId id="267" r:id="rId8"/>
    <p:sldId id="272" r:id="rId9"/>
    <p:sldId id="263" r:id="rId10"/>
    <p:sldId id="261" r:id="rId11"/>
    <p:sldId id="262" r:id="rId12"/>
    <p:sldId id="271" r:id="rId13"/>
  </p:sldIdLst>
  <p:sldSz cx="9144000" cy="6858000" type="letter"/>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2BBE"/>
    <a:srgbClr val="FF49B8"/>
    <a:srgbClr val="FFAF12"/>
    <a:srgbClr val="FFC9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34" autoAdjust="0"/>
    <p:restoredTop sz="94872"/>
  </p:normalViewPr>
  <p:slideViewPr>
    <p:cSldViewPr snapToGrid="0" snapToObjects="1">
      <p:cViewPr>
        <p:scale>
          <a:sx n="36" d="100"/>
          <a:sy n="36" d="100"/>
        </p:scale>
        <p:origin x="966" y="18"/>
      </p:cViewPr>
      <p:guideLst/>
    </p:cSldViewPr>
  </p:slideViewPr>
  <p:notesTextViewPr>
    <p:cViewPr>
      <p:scale>
        <a:sx n="1" d="1"/>
        <a:sy n="1" d="1"/>
      </p:scale>
      <p:origin x="0" y="0"/>
    </p:cViewPr>
  </p:notesTextViewPr>
  <p:sorterViewPr>
    <p:cViewPr>
      <p:scale>
        <a:sx n="2673" d="2500"/>
        <a:sy n="2673" d="2500"/>
      </p:scale>
      <p:origin x="0" y="-115"/>
    </p:cViewPr>
  </p:sorterViewPr>
  <p:notesViewPr>
    <p:cSldViewPr snapToGrid="0" snapToObjects="1">
      <p:cViewPr varScale="1">
        <p:scale>
          <a:sx n="81" d="100"/>
          <a:sy n="81" d="100"/>
        </p:scale>
        <p:origin x="338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002060"/>
                </a:solidFill>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rgbClr val="002060"/>
              </a:solidFill>
              <a:ln w="19050">
                <a:solidFill>
                  <a:schemeClr val="lt1"/>
                </a:solidFill>
              </a:ln>
              <a:effectLst/>
            </c:spPr>
            <c:extLst>
              <c:ext xmlns:c16="http://schemas.microsoft.com/office/drawing/2014/chart" uri="{C3380CC4-5D6E-409C-BE32-E72D297353CC}">
                <c16:uniqueId val="{00000001-1F5C-4459-86C4-DE0E035AB1DE}"/>
              </c:ext>
            </c:extLst>
          </c:dPt>
          <c:dPt>
            <c:idx val="1"/>
            <c:bubble3D val="0"/>
            <c:spPr>
              <a:pattFill prst="wdDnDiag">
                <a:fgClr>
                  <a:schemeClr val="accent1">
                    <a:lumMod val="60000"/>
                    <a:lumOff val="40000"/>
                  </a:schemeClr>
                </a:fgClr>
                <a:bgClr>
                  <a:schemeClr val="bg1"/>
                </a:bgClr>
              </a:pattFill>
              <a:ln w="19050">
                <a:solidFill>
                  <a:schemeClr val="accent6">
                    <a:lumMod val="20000"/>
                    <a:lumOff val="80000"/>
                  </a:schemeClr>
                </a:solidFill>
              </a:ln>
              <a:effectLst/>
            </c:spPr>
            <c:extLst>
              <c:ext xmlns:c16="http://schemas.microsoft.com/office/drawing/2014/chart" uri="{C3380CC4-5D6E-409C-BE32-E72D297353CC}">
                <c16:uniqueId val="{00000003-1F5C-4459-86C4-DE0E035AB1D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1F5C-4459-86C4-DE0E035AB1DE}"/>
              </c:ext>
            </c:extLst>
          </c:dPt>
          <c:dPt>
            <c:idx val="3"/>
            <c:bubble3D val="0"/>
            <c:spPr>
              <a:solidFill>
                <a:schemeClr val="accent5">
                  <a:shade val="58000"/>
                </a:schemeClr>
              </a:solidFill>
              <a:ln w="19050">
                <a:solidFill>
                  <a:schemeClr val="lt1"/>
                </a:solidFill>
              </a:ln>
              <a:effectLst/>
            </c:spPr>
            <c:extLst>
              <c:ext xmlns:c16="http://schemas.microsoft.com/office/drawing/2014/chart" uri="{C3380CC4-5D6E-409C-BE32-E72D297353CC}">
                <c16:uniqueId val="{00000007-1F5C-4459-86C4-DE0E035AB1DE}"/>
              </c:ext>
            </c:extLst>
          </c:dPt>
          <c:cat>
            <c:strRef>
              <c:f>Sheet1!$A$2:$A$5</c:f>
              <c:strCache>
                <c:ptCount val="3"/>
                <c:pt idx="0">
                  <c:v>1st Qtr</c:v>
                </c:pt>
                <c:pt idx="1">
                  <c:v>2nd Qtr</c:v>
                </c:pt>
                <c:pt idx="2">
                  <c:v>3rd Qtr</c:v>
                </c:pt>
              </c:strCache>
            </c:strRef>
          </c:cat>
          <c:val>
            <c:numRef>
              <c:f>Sheet1!$B$2:$B$5</c:f>
              <c:numCache>
                <c:formatCode>General</c:formatCode>
                <c:ptCount val="4"/>
                <c:pt idx="0">
                  <c:v>8.1999999999999993</c:v>
                </c:pt>
                <c:pt idx="1">
                  <c:v>3.2</c:v>
                </c:pt>
                <c:pt idx="2">
                  <c:v>1.4</c:v>
                </c:pt>
              </c:numCache>
            </c:numRef>
          </c:val>
          <c:extLst>
            <c:ext xmlns:c16="http://schemas.microsoft.com/office/drawing/2014/chart" uri="{C3380CC4-5D6E-409C-BE32-E72D297353CC}">
              <c16:uniqueId val="{00000008-1F5C-4459-86C4-DE0E035AB1D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7030A0"/>
                </a:solidFill>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1-D659-420D-8617-8936F2E37B9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D659-420D-8617-8936F2E37B97}"/>
              </c:ext>
            </c:extLst>
          </c:dPt>
          <c:dPt>
            <c:idx val="2"/>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05-D659-420D-8617-8936F2E37B9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659-420D-8617-8936F2E37B97}"/>
              </c:ext>
            </c:extLst>
          </c:dPt>
          <c:cat>
            <c:strRef>
              <c:f>Sheet1!$A$2:$A$5</c:f>
              <c:strCache>
                <c:ptCount val="3"/>
                <c:pt idx="0">
                  <c:v>1st Qtr</c:v>
                </c:pt>
                <c:pt idx="1">
                  <c:v>2nd Qtr</c:v>
                </c:pt>
                <c:pt idx="2">
                  <c:v>3rd Qtr</c:v>
                </c:pt>
              </c:strCache>
            </c:strRef>
          </c:cat>
          <c:val>
            <c:numRef>
              <c:f>Sheet1!$B$2:$B$5</c:f>
              <c:numCache>
                <c:formatCode>General</c:formatCode>
                <c:ptCount val="4"/>
                <c:pt idx="0">
                  <c:v>8.1999999999999993</c:v>
                </c:pt>
                <c:pt idx="1">
                  <c:v>3.2</c:v>
                </c:pt>
                <c:pt idx="2">
                  <c:v>1.4</c:v>
                </c:pt>
              </c:numCache>
            </c:numRef>
          </c:val>
          <c:extLst>
            <c:ext xmlns:c16="http://schemas.microsoft.com/office/drawing/2014/chart" uri="{C3380CC4-5D6E-409C-BE32-E72D297353CC}">
              <c16:uniqueId val="{00000008-D659-420D-8617-8936F2E37B97}"/>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a:t>African Americans</a:t>
            </a:r>
          </a:p>
          <a:p>
            <a:pPr>
              <a:defRPr/>
            </a:pPr>
            <a:r>
              <a:rPr lang="en-US" dirty="0"/>
              <a:t>WITH MENTAL ILLNESS</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African Americans</c:v>
                </c:pt>
              </c:strCache>
            </c:strRef>
          </c:tx>
          <c:dPt>
            <c:idx val="0"/>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8E1-49B9-B1E1-26A4456D77C7}"/>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48E1-49B9-B1E1-26A4456D77C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Receiving Mental Health Services</c:v>
                </c:pt>
                <c:pt idx="1">
                  <c:v>Not Receiving Services</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48E1-49B9-B1E1-26A4456D77C7}"/>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a:t>ALL AMERICANS WITH </a:t>
            </a:r>
          </a:p>
          <a:p>
            <a:pPr>
              <a:defRPr/>
            </a:pPr>
            <a:r>
              <a:rPr lang="en-US" dirty="0"/>
              <a:t>MENTAL</a:t>
            </a:r>
            <a:r>
              <a:rPr lang="en-US" baseline="0" dirty="0"/>
              <a:t> ILLNESS</a:t>
            </a:r>
            <a:endParaRPr lang="en-US" dirty="0"/>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All Americans</c:v>
                </c:pt>
              </c:strCache>
            </c:strRef>
          </c:tx>
          <c:dPt>
            <c:idx val="0"/>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2B9C-4247-BD6A-B30BE726CF5E}"/>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2B9C-4247-BD6A-B30BE726CF5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Receiving Mental Health Services</c:v>
                </c:pt>
                <c:pt idx="1">
                  <c:v>Not Receiving Services</c:v>
                </c:pt>
              </c:strCache>
            </c:strRef>
          </c:cat>
          <c:val>
            <c:numRef>
              <c:f>Sheet1!$B$2:$B$3</c:f>
              <c:numCache>
                <c:formatCode>General</c:formatCode>
                <c:ptCount val="2"/>
                <c:pt idx="0">
                  <c:v>43</c:v>
                </c:pt>
                <c:pt idx="1">
                  <c:v>57</c:v>
                </c:pt>
              </c:numCache>
            </c:numRef>
          </c:val>
          <c:extLst>
            <c:ext xmlns:c16="http://schemas.microsoft.com/office/drawing/2014/chart" uri="{C3380CC4-5D6E-409C-BE32-E72D297353CC}">
              <c16:uniqueId val="{00000004-2B9C-4247-BD6A-B30BE726CF5E}"/>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African Americans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7E6D-4F78-8091-32F70344E856}"/>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7E6D-4F78-8091-32F70344E856}"/>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Rest of Net Worth</c:v>
                </c:pt>
                <c:pt idx="1">
                  <c:v>12 Sessions of Therapy</c:v>
                </c:pt>
              </c:strCache>
            </c:strRef>
          </c:cat>
          <c:val>
            <c:numRef>
              <c:f>Sheet1!$B$2:$B$3</c:f>
              <c:numCache>
                <c:formatCode>General</c:formatCode>
                <c:ptCount val="2"/>
                <c:pt idx="0">
                  <c:v>9530</c:v>
                </c:pt>
                <c:pt idx="1">
                  <c:v>1500</c:v>
                </c:pt>
              </c:numCache>
            </c:numRef>
          </c:val>
          <c:extLst>
            <c:ext xmlns:c16="http://schemas.microsoft.com/office/drawing/2014/chart" uri="{C3380CC4-5D6E-409C-BE32-E72D297353CC}">
              <c16:uniqueId val="{00000000-E35A-4611-8587-7EAF9877119D}"/>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a:t>Caucasians</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Caucasians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6D47-4BF6-B033-91F133085183}"/>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6D47-4BF6-B033-91F13308518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Rest of Net Worth</c:v>
                </c:pt>
                <c:pt idx="1">
                  <c:v>12 Sessions of Therapy</c:v>
                </c:pt>
              </c:strCache>
            </c:strRef>
          </c:cat>
          <c:val>
            <c:numRef>
              <c:f>Sheet1!$B$2:$B$3</c:f>
              <c:numCache>
                <c:formatCode>General</c:formatCode>
                <c:ptCount val="2"/>
                <c:pt idx="0">
                  <c:v>132730</c:v>
                </c:pt>
                <c:pt idx="1">
                  <c:v>1500</c:v>
                </c:pt>
              </c:numCache>
            </c:numRef>
          </c:val>
          <c:extLst>
            <c:ext xmlns:c16="http://schemas.microsoft.com/office/drawing/2014/chart" uri="{C3380CC4-5D6E-409C-BE32-E72D297353CC}">
              <c16:uniqueId val="{00000004-6D47-4BF6-B033-91F133085183}"/>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African Americans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D8C-4728-A565-A83BD1FBE78C}"/>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4D8C-4728-A565-A83BD1FBE78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Rest of Income</c:v>
                </c:pt>
                <c:pt idx="1">
                  <c:v>12 Sessions of Therapy</c:v>
                </c:pt>
              </c:strCache>
            </c:strRef>
          </c:cat>
          <c:val>
            <c:numRef>
              <c:f>Sheet1!$B$2:$B$3</c:f>
              <c:numCache>
                <c:formatCode>General</c:formatCode>
                <c:ptCount val="2"/>
                <c:pt idx="0">
                  <c:v>36500</c:v>
                </c:pt>
                <c:pt idx="1">
                  <c:v>1500</c:v>
                </c:pt>
              </c:numCache>
            </c:numRef>
          </c:val>
          <c:extLst>
            <c:ext xmlns:c16="http://schemas.microsoft.com/office/drawing/2014/chart" uri="{C3380CC4-5D6E-409C-BE32-E72D297353CC}">
              <c16:uniqueId val="{00000000-E35A-4611-8587-7EAF9877119D}"/>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a:t>Caucasians</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Caucasians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6D47-4BF6-B033-91F133085183}"/>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6D47-4BF6-B033-91F13308518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Rest of Income</c:v>
                </c:pt>
                <c:pt idx="1">
                  <c:v>12 Sessions of Therapy</c:v>
                </c:pt>
              </c:strCache>
            </c:strRef>
          </c:cat>
          <c:val>
            <c:numRef>
              <c:f>Sheet1!$B$2:$B$3</c:f>
              <c:numCache>
                <c:formatCode>General</c:formatCode>
                <c:ptCount val="2"/>
                <c:pt idx="0">
                  <c:v>61500</c:v>
                </c:pt>
                <c:pt idx="1">
                  <c:v>1500</c:v>
                </c:pt>
              </c:numCache>
            </c:numRef>
          </c:val>
          <c:extLst>
            <c:ext xmlns:c16="http://schemas.microsoft.com/office/drawing/2014/chart" uri="{C3380CC4-5D6E-409C-BE32-E72D297353CC}">
              <c16:uniqueId val="{00000004-6D47-4BF6-B033-91F133085183}"/>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2E1BECE-D0A1-2D43-A582-2C475A5DC947}" type="datetimeFigureOut">
              <a:rPr lang="en-US"/>
              <a:pPr>
                <a:defRPr/>
              </a:pPr>
              <a:t>4/2/2020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C2FFEE0-BABC-1348-91D6-D65189E1F4FC}" type="slidenum">
              <a:rPr lang="en-US"/>
              <a:pPr>
                <a:defRPr/>
              </a:pPr>
              <a:t>‹#›</a:t>
            </a:fld>
            <a:endParaRPr lang="en-US"/>
          </a:p>
        </p:txBody>
      </p:sp>
    </p:spTree>
    <p:extLst>
      <p:ext uri="{BB962C8B-B14F-4D97-AF65-F5344CB8AC3E}">
        <p14:creationId xmlns:p14="http://schemas.microsoft.com/office/powerpoint/2010/main" val="19813869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C2FFEE0-BABC-1348-91D6-D65189E1F4FC}" type="slidenum">
              <a:rPr lang="en-US" smtClean="0"/>
              <a:pPr>
                <a:defRPr/>
              </a:pPr>
              <a:t>1</a:t>
            </a:fld>
            <a:endParaRPr lang="en-US"/>
          </a:p>
        </p:txBody>
      </p:sp>
    </p:spTree>
    <p:extLst>
      <p:ext uri="{BB962C8B-B14F-4D97-AF65-F5344CB8AC3E}">
        <p14:creationId xmlns:p14="http://schemas.microsoft.com/office/powerpoint/2010/main" val="189628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C2FFEE0-BABC-1348-91D6-D65189E1F4FC}" type="slidenum">
              <a:rPr lang="en-US" smtClean="0"/>
              <a:pPr>
                <a:defRPr/>
              </a:pPr>
              <a:t>2</a:t>
            </a:fld>
            <a:endParaRPr lang="en-US"/>
          </a:p>
        </p:txBody>
      </p:sp>
    </p:spTree>
    <p:extLst>
      <p:ext uri="{BB962C8B-B14F-4D97-AF65-F5344CB8AC3E}">
        <p14:creationId xmlns:p14="http://schemas.microsoft.com/office/powerpoint/2010/main" val="3383384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C2FFEE0-BABC-1348-91D6-D65189E1F4FC}" type="slidenum">
              <a:rPr lang="en-US" smtClean="0"/>
              <a:pPr>
                <a:defRPr/>
              </a:pPr>
              <a:t>12</a:t>
            </a:fld>
            <a:endParaRPr lang="en-US"/>
          </a:p>
        </p:txBody>
      </p:sp>
    </p:spTree>
    <p:extLst>
      <p:ext uri="{BB962C8B-B14F-4D97-AF65-F5344CB8AC3E}">
        <p14:creationId xmlns:p14="http://schemas.microsoft.com/office/powerpoint/2010/main" val="3229431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57291" y="4473219"/>
            <a:ext cx="6187299" cy="907771"/>
          </a:xfrm>
        </p:spPr>
        <p:txBody>
          <a:bodyPr anchor="b">
            <a:normAutofit/>
          </a:bodyPr>
          <a:lstStyle>
            <a:lvl1pPr algn="l">
              <a:defRPr sz="3200" cap="small" baseline="0">
                <a:latin typeface="Adobe Garamond Pro" charset="0"/>
                <a:ea typeface="Adobe Garamond Pro" charset="0"/>
                <a:cs typeface="Adobe Garamond Pro" charset="0"/>
              </a:defRPr>
            </a:lvl1pPr>
          </a:lstStyle>
          <a:p>
            <a:r>
              <a:rPr lang="en-US" dirty="0"/>
              <a:t>Click to edit Master title style</a:t>
            </a:r>
          </a:p>
        </p:txBody>
      </p:sp>
      <p:sp>
        <p:nvSpPr>
          <p:cNvPr id="3" name="Subtitle 2"/>
          <p:cNvSpPr>
            <a:spLocks noGrp="1"/>
          </p:cNvSpPr>
          <p:nvPr>
            <p:ph type="subTitle" idx="1"/>
          </p:nvPr>
        </p:nvSpPr>
        <p:spPr>
          <a:xfrm>
            <a:off x="3947572" y="5380990"/>
            <a:ext cx="4297018" cy="455688"/>
          </a:xfrm>
        </p:spPr>
        <p:txBody>
          <a:bodyPr/>
          <a:lstStyle>
            <a:lvl1pPr marL="0" indent="0" algn="l">
              <a:buNone/>
              <a:defRPr sz="2400" b="0" i="0">
                <a:latin typeface="Adobe Garamond Pro" charset="0"/>
                <a:ea typeface="Adobe Garamond Pro" charset="0"/>
                <a:cs typeface="Adobe Garamond Pr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4777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D7ACC042-2475-E542-B8FB-32D4850554D7}" type="datetimeFigureOut">
              <a:rPr lang="en-US" smtClean="0"/>
              <a:pPr>
                <a:defRPr/>
              </a:pPr>
              <a:t>4/2/2020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41084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286386A-4BC6-A94A-BF3F-B254E70048E1}" type="datetimeFigureOut">
              <a:rPr lang="en-US" smtClean="0"/>
              <a:pPr>
                <a:defRPr/>
              </a:pPr>
              <a:t>4/2/2020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77261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63906"/>
            <a:ext cx="7886700"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024410"/>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024410"/>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D47E66D2-5375-6748-A37C-E64E9B784F85}" type="datetimeFigureOut">
              <a:rPr lang="en-US" smtClean="0"/>
              <a:pPr>
                <a:defRPr/>
              </a:pPr>
              <a:t>4/2/2020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268808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550654"/>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946206"/>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770118"/>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946206"/>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770118"/>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657EA4CC-D794-9A45-A1D9-5AFBD4F87F88}" type="datetimeFigureOut">
              <a:rPr lang="en-US" smtClean="0"/>
              <a:pPr>
                <a:defRPr/>
              </a:pPr>
              <a:t>4/2/2020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57979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55D528C7-363A-604D-9974-21EDBD6CEC9A}" type="datetimeFigureOut">
              <a:rPr lang="en-US" smtClean="0"/>
              <a:pPr>
                <a:defRPr/>
              </a:pPr>
              <a:t>4/2/2020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457156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09049FC-9E6D-5C4F-9AD3-AD168A8D3F69}" type="datetimeFigureOut">
              <a:rPr lang="en-US" smtClean="0"/>
              <a:pPr>
                <a:defRPr/>
              </a:pPr>
              <a:t>4/2/2020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520205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56300D2-C644-5C44-865E-4199DD58BD41}" type="datetimeFigureOut">
              <a:rPr lang="en-US" smtClean="0"/>
              <a:pPr>
                <a:defRPr/>
              </a:pPr>
              <a:t>4/2/2020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682667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E5DA522-264E-E947-8AC0-F5EFB3A87BD6}" type="datetimeFigureOut">
              <a:rPr lang="en-US" smtClean="0"/>
              <a:pPr>
                <a:defRPr/>
              </a:pPr>
              <a:t>4/2/2020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739719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00103FE-264B-9B40-BA7F-BAC63600E109}" type="datetimeFigureOut">
              <a:rPr lang="en-US" smtClean="0"/>
              <a:pPr>
                <a:defRPr/>
              </a:pPr>
              <a:t>4/2/2020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473748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24149"/>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537401"/>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554FB22C-3B4B-A74E-A3F5-BBFF1F44C071}" type="datetimeFigureOut">
              <a:rPr lang="en-US" smtClean="0"/>
              <a:pPr>
                <a:defRPr/>
              </a:pPr>
              <a:t>4/2/2020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22184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761170" y="524150"/>
            <a:ext cx="7886700" cy="1325563"/>
          </a:xfrm>
        </p:spPr>
        <p:txBody>
          <a:bodyPr/>
          <a:lstStyle/>
          <a:p>
            <a:r>
              <a:rPr lang="en-US"/>
              <a:t>Click to edit Master title style</a:t>
            </a:r>
          </a:p>
        </p:txBody>
      </p:sp>
      <p:sp>
        <p:nvSpPr>
          <p:cNvPr id="6" name="Picture Placeholder 5"/>
          <p:cNvSpPr>
            <a:spLocks noGrp="1"/>
          </p:cNvSpPr>
          <p:nvPr>
            <p:ph type="pic" sz="quarter" idx="12"/>
          </p:nvPr>
        </p:nvSpPr>
        <p:spPr>
          <a:xfrm>
            <a:off x="4973638" y="1967777"/>
            <a:ext cx="3541712" cy="3657600"/>
          </a:xfrm>
        </p:spPr>
        <p:txBody>
          <a:bodyPr rtlCol="0">
            <a:normAutofit/>
          </a:bodyPr>
          <a:lstStyle>
            <a:lvl1pPr marL="0" indent="0">
              <a:buNone/>
              <a:defRPr sz="2000" baseline="0"/>
            </a:lvl1pPr>
          </a:lstStyle>
          <a:p>
            <a:pPr lvl="0"/>
            <a:r>
              <a:rPr lang="en-US" noProof="0"/>
              <a:t>Drag picture to placeholder or click icon to add</a:t>
            </a:r>
            <a:endParaRPr lang="en-US" noProof="0" dirty="0"/>
          </a:p>
        </p:txBody>
      </p:sp>
      <p:sp>
        <p:nvSpPr>
          <p:cNvPr id="8" name="Text Placeholder 7"/>
          <p:cNvSpPr>
            <a:spLocks noGrp="1"/>
          </p:cNvSpPr>
          <p:nvPr>
            <p:ph type="body" sz="quarter" idx="13"/>
          </p:nvPr>
        </p:nvSpPr>
        <p:spPr>
          <a:xfrm>
            <a:off x="761170" y="1967777"/>
            <a:ext cx="3771900" cy="3657600"/>
          </a:xfrm>
        </p:spPr>
        <p:txBody>
          <a:bodyPr/>
          <a:lstStyle>
            <a:lvl1pPr marL="0" indent="0">
              <a:buNone/>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4"/>
          </p:nvPr>
        </p:nvSpPr>
        <p:spPr/>
        <p:txBody>
          <a:bodyPr/>
          <a:lstStyle>
            <a:lvl1pPr>
              <a:defRPr/>
            </a:lvl1pPr>
          </a:lstStyle>
          <a:p>
            <a:pPr>
              <a:defRPr/>
            </a:pPr>
            <a:fld id="{A687A2C8-946C-FD4D-9F4F-FC354BFC0D9E}" type="datetimeFigureOut">
              <a:rPr lang="en-US" smtClean="0"/>
              <a:pPr>
                <a:defRPr/>
              </a:pPr>
              <a:t>4/2/2020</a:t>
            </a:fld>
            <a:endParaRPr lang="en-US"/>
          </a:p>
        </p:txBody>
      </p:sp>
      <p:sp>
        <p:nvSpPr>
          <p:cNvPr id="7" name="Footer Placeholder 4"/>
          <p:cNvSpPr>
            <a:spLocks noGrp="1"/>
          </p:cNvSpPr>
          <p:nvPr>
            <p:ph type="ftr" sz="quarter" idx="15"/>
          </p:nvPr>
        </p:nvSpPr>
        <p:spPr/>
        <p:txBody>
          <a:bodyPr/>
          <a:lstStyle>
            <a:lvl1pPr>
              <a:defRPr/>
            </a:lvl1pPr>
          </a:lstStyle>
          <a:p>
            <a:pPr>
              <a:defRPr/>
            </a:pPr>
            <a:endParaRPr lang="en-US"/>
          </a:p>
        </p:txBody>
      </p:sp>
    </p:spTree>
    <p:extLst>
      <p:ext uri="{BB962C8B-B14F-4D97-AF65-F5344CB8AC3E}">
        <p14:creationId xmlns:p14="http://schemas.microsoft.com/office/powerpoint/2010/main" val="192895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DA Compliance Guidelines">
    <p:spTree>
      <p:nvGrpSpPr>
        <p:cNvPr id="1" name=""/>
        <p:cNvGrpSpPr/>
        <p:nvPr/>
      </p:nvGrpSpPr>
      <p:grpSpPr>
        <a:xfrm>
          <a:off x="0" y="0"/>
          <a:ext cx="0" cy="0"/>
          <a:chOff x="0" y="0"/>
          <a:chExt cx="0" cy="0"/>
        </a:xfrm>
      </p:grpSpPr>
      <p:sp>
        <p:nvSpPr>
          <p:cNvPr id="5" name="Rectangle 4"/>
          <p:cNvSpPr/>
          <p:nvPr userDrawn="1"/>
        </p:nvSpPr>
        <p:spPr>
          <a:xfrm>
            <a:off x="429357" y="1483388"/>
            <a:ext cx="4093875" cy="1015663"/>
          </a:xfrm>
          <a:prstGeom prst="rect">
            <a:avLst/>
          </a:prstGeom>
        </p:spPr>
        <p:txBody>
          <a:bodyPr wrap="square">
            <a:spAutoFit/>
          </a:bodyPr>
          <a:lstStyle/>
          <a:p>
            <a:r>
              <a:rPr lang="en-US" sz="1200" b="1" dirty="0"/>
              <a:t>Add alternative text to images and objects</a:t>
            </a:r>
          </a:p>
          <a:p>
            <a:r>
              <a:rPr lang="en-US" sz="1200" dirty="0"/>
              <a:t>Alternative text (alt text or Alt Text) appears when you move your pointer over a picture or object, and helps people using screen readers understand the content of images in your presentation.</a:t>
            </a:r>
          </a:p>
        </p:txBody>
      </p:sp>
      <p:sp>
        <p:nvSpPr>
          <p:cNvPr id="6" name="Rectangle 5"/>
          <p:cNvSpPr/>
          <p:nvPr userDrawn="1"/>
        </p:nvSpPr>
        <p:spPr>
          <a:xfrm>
            <a:off x="4832887" y="2337861"/>
            <a:ext cx="3978521" cy="830997"/>
          </a:xfrm>
          <a:prstGeom prst="rect">
            <a:avLst/>
          </a:prstGeom>
        </p:spPr>
        <p:txBody>
          <a:bodyPr wrap="square">
            <a:spAutoFit/>
          </a:bodyPr>
          <a:lstStyle/>
          <a:p>
            <a:r>
              <a:rPr lang="en-US" sz="1200" b="1" dirty="0"/>
              <a:t>Specify column header information in tables</a:t>
            </a:r>
          </a:p>
          <a:p>
            <a:r>
              <a:rPr lang="en-US" sz="1200" dirty="0"/>
              <a:t>In addition to adding alt text that describes the table, having clear column headings can help provide context and assist navigation of the table’s contents.</a:t>
            </a:r>
          </a:p>
        </p:txBody>
      </p:sp>
      <p:sp>
        <p:nvSpPr>
          <p:cNvPr id="7" name="Rectangle 6"/>
          <p:cNvSpPr/>
          <p:nvPr userDrawn="1"/>
        </p:nvSpPr>
        <p:spPr>
          <a:xfrm>
            <a:off x="429355" y="2509260"/>
            <a:ext cx="4002364" cy="800219"/>
          </a:xfrm>
          <a:prstGeom prst="rect">
            <a:avLst/>
          </a:prstGeom>
        </p:spPr>
        <p:txBody>
          <a:bodyPr wrap="square">
            <a:spAutoFit/>
          </a:bodyPr>
          <a:lstStyle/>
          <a:p>
            <a:r>
              <a:rPr lang="en-US" sz="1200" b="1" dirty="0"/>
              <a:t>Ensure that all slides have unique titles</a:t>
            </a:r>
          </a:p>
          <a:p>
            <a:r>
              <a:rPr lang="en-US" sz="1200" dirty="0"/>
              <a:t>Slide titles are used for navigation and selection by people who are not able to view the slide. </a:t>
            </a:r>
          </a:p>
          <a:p>
            <a:r>
              <a:rPr lang="en-US" sz="1000" dirty="0"/>
              <a:t>.</a:t>
            </a:r>
          </a:p>
        </p:txBody>
      </p:sp>
      <p:sp>
        <p:nvSpPr>
          <p:cNvPr id="8" name="Rectangle 7"/>
          <p:cNvSpPr/>
          <p:nvPr userDrawn="1"/>
        </p:nvSpPr>
        <p:spPr>
          <a:xfrm>
            <a:off x="429356" y="3172889"/>
            <a:ext cx="4002363" cy="646331"/>
          </a:xfrm>
          <a:prstGeom prst="rect">
            <a:avLst/>
          </a:prstGeom>
        </p:spPr>
        <p:txBody>
          <a:bodyPr wrap="square">
            <a:spAutoFit/>
          </a:bodyPr>
          <a:lstStyle/>
          <a:p>
            <a:r>
              <a:rPr lang="en-US" sz="1200" b="1" dirty="0"/>
              <a:t>Use hyperlink text that is meaningful</a:t>
            </a:r>
          </a:p>
          <a:p>
            <a:r>
              <a:rPr lang="en-US" sz="1200" dirty="0"/>
              <a:t>Hyperlink text should provide a clear description of the link destination, rather than only providing the URL. </a:t>
            </a:r>
          </a:p>
        </p:txBody>
      </p:sp>
      <p:sp>
        <p:nvSpPr>
          <p:cNvPr id="9" name="Rectangle 8"/>
          <p:cNvSpPr/>
          <p:nvPr userDrawn="1"/>
        </p:nvSpPr>
        <p:spPr>
          <a:xfrm>
            <a:off x="4832887" y="1470049"/>
            <a:ext cx="3657599" cy="830997"/>
          </a:xfrm>
          <a:prstGeom prst="rect">
            <a:avLst/>
          </a:prstGeom>
        </p:spPr>
        <p:txBody>
          <a:bodyPr wrap="square">
            <a:spAutoFit/>
          </a:bodyPr>
          <a:lstStyle/>
          <a:p>
            <a:r>
              <a:rPr lang="en-US" sz="1200" b="1" dirty="0"/>
              <a:t>Use simple table structure</a:t>
            </a:r>
          </a:p>
          <a:p>
            <a:r>
              <a:rPr lang="en-US" sz="1200" dirty="0"/>
              <a:t>By not using nested tables, or merged or split cells inside of data tables, the data is predictable and easy to navigate.</a:t>
            </a:r>
          </a:p>
        </p:txBody>
      </p:sp>
      <p:sp>
        <p:nvSpPr>
          <p:cNvPr id="10" name="Rectangle 9"/>
          <p:cNvSpPr/>
          <p:nvPr userDrawn="1"/>
        </p:nvSpPr>
        <p:spPr>
          <a:xfrm>
            <a:off x="4832887" y="3212122"/>
            <a:ext cx="3884393" cy="1384995"/>
          </a:xfrm>
          <a:prstGeom prst="rect">
            <a:avLst/>
          </a:prstGeom>
        </p:spPr>
        <p:txBody>
          <a:bodyPr wrap="square">
            <a:spAutoFit/>
          </a:bodyPr>
          <a:lstStyle/>
          <a:p>
            <a:r>
              <a:rPr lang="en-US" sz="1200" b="1" dirty="0"/>
              <a:t>Avoid using blank cells for formatting</a:t>
            </a:r>
          </a:p>
          <a:p>
            <a:r>
              <a:rPr lang="en-US" sz="1200" dirty="0"/>
              <a:t>Using blank cells to format your table could mislead someone using a screen reader to believe that there is nothing more in the table. You can fix this by deleting unnecessary blank cells or, if your table is used specifically to layout content within your presentation, you can clear all table styles by doing the following:</a:t>
            </a:r>
          </a:p>
        </p:txBody>
      </p:sp>
      <p:sp>
        <p:nvSpPr>
          <p:cNvPr id="11" name="Rectangle 10"/>
          <p:cNvSpPr/>
          <p:nvPr userDrawn="1"/>
        </p:nvSpPr>
        <p:spPr>
          <a:xfrm>
            <a:off x="429356" y="3878045"/>
            <a:ext cx="4093876" cy="1015663"/>
          </a:xfrm>
          <a:prstGeom prst="rect">
            <a:avLst/>
          </a:prstGeom>
        </p:spPr>
        <p:txBody>
          <a:bodyPr wrap="square">
            <a:spAutoFit/>
          </a:bodyPr>
          <a:lstStyle/>
          <a:p>
            <a:r>
              <a:rPr lang="en-US" sz="1200" b="1" dirty="0"/>
              <a:t>Include closed captions for any audio or video</a:t>
            </a:r>
          </a:p>
          <a:p>
            <a:r>
              <a:rPr lang="en-US" sz="1200" dirty="0"/>
              <a:t>Whenever you use additional audio or video components in a presentation, ensure that the content is available in alternative formats for users with disabilities, such as closed captions, transcripts or alt text.</a:t>
            </a:r>
          </a:p>
        </p:txBody>
      </p:sp>
      <p:sp>
        <p:nvSpPr>
          <p:cNvPr id="12" name="Rectangle 11"/>
          <p:cNvSpPr/>
          <p:nvPr userDrawn="1"/>
        </p:nvSpPr>
        <p:spPr>
          <a:xfrm>
            <a:off x="429356" y="4903139"/>
            <a:ext cx="4229102" cy="1200329"/>
          </a:xfrm>
          <a:prstGeom prst="rect">
            <a:avLst/>
          </a:prstGeom>
        </p:spPr>
        <p:txBody>
          <a:bodyPr wrap="square">
            <a:spAutoFit/>
          </a:bodyPr>
          <a:lstStyle/>
          <a:p>
            <a:r>
              <a:rPr lang="en-US" sz="1200" b="1" dirty="0"/>
              <a:t>Ensure that the reading order of each slide is logical</a:t>
            </a:r>
          </a:p>
          <a:p>
            <a:r>
              <a:rPr lang="en-US" sz="1200" dirty="0"/>
              <a:t>People who cannot view the slide will hear slide text, shapes and content read back in a specific order. If you are using objects that are not part of the slide template, it is important to be sure that they will be read by a screen reader in the order that you intend them to be.</a:t>
            </a:r>
          </a:p>
        </p:txBody>
      </p:sp>
      <p:sp>
        <p:nvSpPr>
          <p:cNvPr id="13" name="TextBox 12"/>
          <p:cNvSpPr txBox="1">
            <a:spLocks noChangeArrowheads="1"/>
          </p:cNvSpPr>
          <p:nvPr userDrawn="1"/>
        </p:nvSpPr>
        <p:spPr bwMode="auto">
          <a:xfrm>
            <a:off x="476612" y="634725"/>
            <a:ext cx="6399201"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2800" dirty="0">
                <a:latin typeface="Adobe Garamond Pro" charset="0"/>
                <a:ea typeface="Adobe Garamond Pro" charset="0"/>
                <a:cs typeface="Adobe Garamond Pro" charset="0"/>
              </a:rPr>
              <a:t>ADA COMPLIANCE</a:t>
            </a:r>
            <a:r>
              <a:rPr lang="en-US" altLang="en-US" sz="2800" baseline="0" dirty="0">
                <a:latin typeface="Adobe Garamond Pro" charset="0"/>
                <a:ea typeface="Adobe Garamond Pro" charset="0"/>
                <a:cs typeface="Adobe Garamond Pro" charset="0"/>
              </a:rPr>
              <a:t> GUIDELINES</a:t>
            </a:r>
            <a:endParaRPr lang="en-US" altLang="en-US" sz="2800" dirty="0">
              <a:latin typeface="Adobe Garamond Pro" charset="0"/>
              <a:ea typeface="Adobe Garamond Pro" charset="0"/>
              <a:cs typeface="Adobe Garamond Pro" charset="0"/>
            </a:endParaRPr>
          </a:p>
          <a:p>
            <a:pPr eaLnBrk="1" hangingPunct="1">
              <a:defRPr/>
            </a:pPr>
            <a:r>
              <a:rPr lang="en-US" altLang="en-US" dirty="0"/>
              <a:t>(This Layout is Read Only)</a:t>
            </a:r>
          </a:p>
        </p:txBody>
      </p:sp>
      <p:sp>
        <p:nvSpPr>
          <p:cNvPr id="14" name="Rectangle 13"/>
          <p:cNvSpPr/>
          <p:nvPr userDrawn="1"/>
        </p:nvSpPr>
        <p:spPr>
          <a:xfrm>
            <a:off x="4832887" y="4638632"/>
            <a:ext cx="3978521" cy="1384995"/>
          </a:xfrm>
          <a:prstGeom prst="rect">
            <a:avLst/>
          </a:prstGeom>
        </p:spPr>
        <p:txBody>
          <a:bodyPr wrap="square">
            <a:spAutoFit/>
          </a:bodyPr>
          <a:lstStyle/>
          <a:p>
            <a:r>
              <a:rPr lang="en-US" sz="1200" b="1" dirty="0">
                <a:latin typeface="Calibri" charset="0"/>
                <a:ea typeface="Calibri" charset="0"/>
                <a:cs typeface="Calibri" charset="0"/>
              </a:rPr>
              <a:t>Increase visibility for colorblind viewers</a:t>
            </a:r>
          </a:p>
          <a:p>
            <a:r>
              <a:rPr lang="en-US" sz="1200" dirty="0">
                <a:latin typeface="Calibri" charset="0"/>
                <a:ea typeface="Calibri" charset="0"/>
                <a:cs typeface="Calibri" charset="0"/>
              </a:rPr>
              <a:t>Colorblindness affects a significant number of people, most often as an inability to distinguish between red and green, or seeing red and green differently. When creating presentations, it’s important to choose elements that increase visual contrast so viewers who cannot rely on color distinction can still understand what they’re seeing. :</a:t>
            </a:r>
          </a:p>
        </p:txBody>
      </p:sp>
      <p:sp>
        <p:nvSpPr>
          <p:cNvPr id="2" name="Rectangle 1"/>
          <p:cNvSpPr/>
          <p:nvPr userDrawn="1"/>
        </p:nvSpPr>
        <p:spPr>
          <a:xfrm>
            <a:off x="476612" y="6103468"/>
            <a:ext cx="13229493" cy="215444"/>
          </a:xfrm>
          <a:prstGeom prst="rect">
            <a:avLst/>
          </a:prstGeom>
        </p:spPr>
        <p:txBody>
          <a:bodyPr wrap="square">
            <a:spAutoFit/>
          </a:bodyPr>
          <a:lstStyle/>
          <a:p>
            <a:r>
              <a:rPr lang="en-US" sz="800" dirty="0">
                <a:solidFill>
                  <a:schemeClr val="tx1"/>
                </a:solidFill>
                <a:latin typeface="+mn-lt"/>
              </a:rPr>
              <a:t>https://</a:t>
            </a:r>
            <a:r>
              <a:rPr lang="en-US" sz="800" dirty="0" err="1">
                <a:solidFill>
                  <a:schemeClr val="tx1"/>
                </a:solidFill>
                <a:latin typeface="+mn-lt"/>
              </a:rPr>
              <a:t>support.office.com</a:t>
            </a:r>
            <a:r>
              <a:rPr lang="en-US" sz="800" dirty="0">
                <a:solidFill>
                  <a:schemeClr val="tx1"/>
                </a:solidFill>
                <a:latin typeface="+mn-lt"/>
              </a:rPr>
              <a:t>/en-</a:t>
            </a:r>
            <a:r>
              <a:rPr lang="en-US" sz="800" dirty="0" err="1">
                <a:solidFill>
                  <a:schemeClr val="tx1"/>
                </a:solidFill>
                <a:latin typeface="+mn-lt"/>
              </a:rPr>
              <a:t>nz</a:t>
            </a:r>
            <a:r>
              <a:rPr lang="en-US" sz="800" dirty="0">
                <a:solidFill>
                  <a:schemeClr val="tx1"/>
                </a:solidFill>
                <a:latin typeface="+mn-lt"/>
              </a:rPr>
              <a:t>/article/Creating-accessible-PowerPoint-presentations-6f7772b2-2f33-4bd2-8ca7-dae3b2b3ef25</a:t>
            </a:r>
          </a:p>
        </p:txBody>
      </p:sp>
    </p:spTree>
    <p:extLst>
      <p:ext uri="{BB962C8B-B14F-4D97-AF65-F5344CB8AC3E}">
        <p14:creationId xmlns:p14="http://schemas.microsoft.com/office/powerpoint/2010/main" val="1536888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dding Alt Tex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649344" y="1510677"/>
            <a:ext cx="3070249" cy="297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1100" b="1" dirty="0">
                <a:latin typeface="+mn-lt"/>
              </a:rPr>
              <a:t>1.   Add alt text by doing the following:</a:t>
            </a:r>
          </a:p>
          <a:p>
            <a:pPr eaLnBrk="1" hangingPunct="1">
              <a:defRPr/>
            </a:pPr>
            <a:r>
              <a:rPr lang="en-US" altLang="en-US" sz="1100" baseline="0" dirty="0">
                <a:latin typeface="+mn-lt"/>
              </a:rPr>
              <a:t>      </a:t>
            </a:r>
            <a:r>
              <a:rPr lang="en-US" altLang="en-US" sz="1100" dirty="0">
                <a:latin typeface="+mn-lt"/>
              </a:rPr>
              <a:t>Right click the image or object, and  </a:t>
            </a:r>
          </a:p>
          <a:p>
            <a:pPr eaLnBrk="1" hangingPunct="1">
              <a:defRPr/>
            </a:pPr>
            <a:r>
              <a:rPr lang="en-US" altLang="en-US" sz="1100" dirty="0">
                <a:latin typeface="+mn-lt"/>
              </a:rPr>
              <a:t>      then click </a:t>
            </a:r>
            <a:r>
              <a:rPr lang="en-US" altLang="en-US" sz="1100" b="1" dirty="0">
                <a:latin typeface="+mn-lt"/>
              </a:rPr>
              <a:t>Format</a:t>
            </a:r>
            <a:r>
              <a:rPr lang="en-US" altLang="en-US" sz="1100" dirty="0">
                <a:latin typeface="+mn-lt"/>
              </a:rPr>
              <a:t>.</a:t>
            </a:r>
          </a:p>
          <a:p>
            <a:pPr eaLnBrk="1" hangingPunct="1">
              <a:defRPr/>
            </a:pPr>
            <a:r>
              <a:rPr lang="en-US" altLang="en-US" sz="1100" b="1" dirty="0">
                <a:latin typeface="+mn-lt"/>
              </a:rPr>
              <a:t>      </a:t>
            </a:r>
          </a:p>
          <a:p>
            <a:pPr eaLnBrk="1" hangingPunct="1">
              <a:defRPr/>
            </a:pPr>
            <a:r>
              <a:rPr lang="en-US" altLang="en-US" sz="1100" b="1" dirty="0">
                <a:latin typeface="+mn-lt"/>
              </a:rPr>
              <a:t>      Note: </a:t>
            </a:r>
            <a:r>
              <a:rPr lang="en-US" altLang="en-US" sz="1100" dirty="0">
                <a:latin typeface="+mn-lt"/>
              </a:rPr>
              <a:t>For tables, click </a:t>
            </a:r>
            <a:r>
              <a:rPr lang="en-US" altLang="en-US" sz="1100" b="1" dirty="0">
                <a:latin typeface="+mn-lt"/>
              </a:rPr>
              <a:t>Table Properties</a:t>
            </a:r>
            <a:r>
              <a:rPr lang="en-US" altLang="en-US" sz="1100" dirty="0">
                <a:latin typeface="+mn-lt"/>
              </a:rPr>
              <a:t>.</a:t>
            </a:r>
          </a:p>
          <a:p>
            <a:pPr eaLnBrk="1" hangingPunct="1">
              <a:defRPr/>
            </a:pPr>
            <a:endParaRPr lang="en-US" altLang="en-US" sz="1100" dirty="0">
              <a:latin typeface="+mn-lt"/>
            </a:endParaRPr>
          </a:p>
          <a:p>
            <a:pPr marL="228600" indent="-228600" eaLnBrk="1" hangingPunct="1">
              <a:buAutoNum type="arabicPeriod" startAt="2"/>
              <a:defRPr/>
            </a:pPr>
            <a:r>
              <a:rPr lang="en-US" altLang="en-US" sz="1100" dirty="0">
                <a:latin typeface="+mn-lt"/>
              </a:rPr>
              <a:t>Click </a:t>
            </a:r>
            <a:r>
              <a:rPr lang="en-US" altLang="en-US" sz="1100" b="1" dirty="0">
                <a:latin typeface="+mn-lt"/>
              </a:rPr>
              <a:t>Alt Text</a:t>
            </a:r>
            <a:r>
              <a:rPr lang="en-US" altLang="en-US" sz="1100" dirty="0">
                <a:latin typeface="+mn-lt"/>
              </a:rPr>
              <a:t>.</a:t>
            </a:r>
          </a:p>
          <a:p>
            <a:pPr marL="228600" indent="-228600" eaLnBrk="1" hangingPunct="1">
              <a:buAutoNum type="arabicPeriod" startAt="2"/>
              <a:defRPr/>
            </a:pPr>
            <a:endParaRPr lang="en-US" altLang="en-US" sz="1100" dirty="0">
              <a:latin typeface="+mn-lt"/>
            </a:endParaRPr>
          </a:p>
          <a:p>
            <a:pPr marL="228600" indent="-228600" eaLnBrk="1" hangingPunct="1">
              <a:buAutoNum type="arabicPeriod" startAt="2"/>
              <a:defRPr/>
            </a:pPr>
            <a:r>
              <a:rPr lang="en-US" altLang="en-US" sz="1100" dirty="0">
                <a:latin typeface="+mn-lt"/>
              </a:rPr>
              <a:t>Enter a description of the image or </a:t>
            </a:r>
          </a:p>
          <a:p>
            <a:pPr marL="0" indent="0" eaLnBrk="1" hangingPunct="1">
              <a:buNone/>
              <a:defRPr/>
            </a:pPr>
            <a:r>
              <a:rPr lang="en-US" altLang="en-US" sz="1100" dirty="0">
                <a:latin typeface="+mn-lt"/>
              </a:rPr>
              <a:t>      object into the </a:t>
            </a:r>
            <a:r>
              <a:rPr lang="en-US" altLang="en-US" sz="1100" b="1" dirty="0">
                <a:latin typeface="+mn-lt"/>
              </a:rPr>
              <a:t>Title</a:t>
            </a:r>
            <a:r>
              <a:rPr lang="en-US" altLang="en-US" sz="1100" dirty="0">
                <a:latin typeface="+mn-lt"/>
              </a:rPr>
              <a:t> and </a:t>
            </a:r>
            <a:r>
              <a:rPr lang="en-US" altLang="en-US" sz="1100" b="1" dirty="0">
                <a:latin typeface="+mn-lt"/>
              </a:rPr>
              <a:t>Description</a:t>
            </a:r>
            <a:r>
              <a:rPr lang="en-US" altLang="en-US" sz="1100" dirty="0">
                <a:latin typeface="+mn-lt"/>
              </a:rPr>
              <a:t> </a:t>
            </a:r>
          </a:p>
          <a:p>
            <a:pPr marL="0" indent="0" eaLnBrk="1" hangingPunct="1">
              <a:buNone/>
              <a:defRPr/>
            </a:pPr>
            <a:r>
              <a:rPr lang="en-US" altLang="en-US" sz="1100" dirty="0">
                <a:latin typeface="+mn-lt"/>
              </a:rPr>
              <a:t>      text boxes.</a:t>
            </a:r>
          </a:p>
          <a:p>
            <a:pPr eaLnBrk="1" hangingPunct="1">
              <a:defRPr/>
            </a:pPr>
            <a:endParaRPr lang="en-US" altLang="en-US" sz="1100" b="1" dirty="0">
              <a:latin typeface="+mn-lt"/>
            </a:endParaRPr>
          </a:p>
          <a:p>
            <a:pPr eaLnBrk="1" hangingPunct="1">
              <a:defRPr/>
            </a:pPr>
            <a:r>
              <a:rPr lang="en-US" altLang="en-US" sz="1100" b="1" dirty="0">
                <a:latin typeface="+mn-lt"/>
              </a:rPr>
              <a:t>Tip</a:t>
            </a:r>
            <a:r>
              <a:rPr lang="en-US" altLang="en-US" sz="1100" dirty="0">
                <a:latin typeface="+mn-lt"/>
              </a:rPr>
              <a:t>: Use clear, but concise descriptions. For example, “a red Cardinal” tells the reader more about the image than “a bird.”</a:t>
            </a:r>
          </a:p>
          <a:p>
            <a:pPr eaLnBrk="1" hangingPunct="1">
              <a:defRPr/>
            </a:pPr>
            <a:endParaRPr lang="en-US" altLang="en-US" sz="1100" dirty="0">
              <a:latin typeface="+mn-lt"/>
            </a:endParaRPr>
          </a:p>
          <a:p>
            <a:pPr eaLnBrk="1" hangingPunct="1">
              <a:defRPr/>
            </a:pPr>
            <a:r>
              <a:rPr lang="en-US" altLang="en-US" sz="1100" dirty="0">
                <a:latin typeface="+mn-lt"/>
              </a:rPr>
              <a:t>4.  Click </a:t>
            </a:r>
            <a:r>
              <a:rPr lang="en-US" altLang="en-US" sz="1100" b="1" dirty="0">
                <a:latin typeface="+mn-lt"/>
              </a:rPr>
              <a:t>Close</a:t>
            </a:r>
            <a:r>
              <a:rPr lang="en-US" altLang="en-US" sz="1100" dirty="0">
                <a:latin typeface="+mn-lt"/>
              </a:rPr>
              <a:t>.</a:t>
            </a:r>
          </a:p>
        </p:txBody>
      </p:sp>
      <p:sp>
        <p:nvSpPr>
          <p:cNvPr id="5" name="TextBox 4"/>
          <p:cNvSpPr txBox="1">
            <a:spLocks noChangeArrowheads="1"/>
          </p:cNvSpPr>
          <p:nvPr/>
        </p:nvSpPr>
        <p:spPr bwMode="auto">
          <a:xfrm>
            <a:off x="628650" y="679450"/>
            <a:ext cx="52165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2800" dirty="0">
                <a:latin typeface="Adobe Garamond Pro" charset="0"/>
                <a:ea typeface="Adobe Garamond Pro" charset="0"/>
                <a:cs typeface="Adobe Garamond Pro" charset="0"/>
              </a:rPr>
              <a:t>ADDING ALT TEXT </a:t>
            </a:r>
          </a:p>
          <a:p>
            <a:pPr eaLnBrk="1" hangingPunct="1">
              <a:defRPr/>
            </a:pPr>
            <a:r>
              <a:rPr lang="en-US" altLang="en-US" dirty="0"/>
              <a:t>(This Layout is Read Only)</a:t>
            </a:r>
          </a:p>
        </p:txBody>
      </p:sp>
      <p:sp>
        <p:nvSpPr>
          <p:cNvPr id="8" name="Rectangle 7"/>
          <p:cNvSpPr/>
          <p:nvPr userDrawn="1"/>
        </p:nvSpPr>
        <p:spPr>
          <a:xfrm>
            <a:off x="637621" y="4466681"/>
            <a:ext cx="3532512" cy="1869743"/>
          </a:xfrm>
          <a:prstGeom prst="rect">
            <a:avLst/>
          </a:prstGeom>
        </p:spPr>
        <p:txBody>
          <a:bodyPr wrap="square">
            <a:spAutoFit/>
          </a:bodyPr>
          <a:lstStyle/>
          <a:p>
            <a:pPr>
              <a:buFont typeface="Arial" charset="0"/>
              <a:buNone/>
            </a:pPr>
            <a:r>
              <a:rPr lang="en-US" sz="1050" b="1" dirty="0">
                <a:latin typeface="+mn-lt"/>
              </a:rPr>
              <a:t>Alt</a:t>
            </a:r>
            <a:r>
              <a:rPr lang="en-US" sz="1050" b="1" baseline="0" dirty="0">
                <a:latin typeface="+mn-lt"/>
              </a:rPr>
              <a:t> text should be Included on the following:</a:t>
            </a:r>
            <a:endParaRPr lang="en-US" sz="1050" b="1" dirty="0">
              <a:latin typeface="+mn-lt"/>
            </a:endParaRPr>
          </a:p>
          <a:p>
            <a:pPr>
              <a:buFont typeface="Arial" charset="0"/>
              <a:buChar char="•"/>
            </a:pPr>
            <a:r>
              <a:rPr lang="en-US" sz="1050" dirty="0">
                <a:latin typeface="+mn-lt"/>
              </a:rPr>
              <a:t>Pictures</a:t>
            </a:r>
          </a:p>
          <a:p>
            <a:pPr>
              <a:buFont typeface="Arial" charset="0"/>
              <a:buChar char="•"/>
            </a:pPr>
            <a:r>
              <a:rPr lang="en-US" sz="1050" dirty="0">
                <a:latin typeface="+mn-lt"/>
              </a:rPr>
              <a:t>Clip Art</a:t>
            </a:r>
          </a:p>
          <a:p>
            <a:pPr>
              <a:buFont typeface="Arial" charset="0"/>
              <a:buChar char="•"/>
            </a:pPr>
            <a:r>
              <a:rPr lang="en-US" sz="1050" dirty="0">
                <a:latin typeface="+mn-lt"/>
              </a:rPr>
              <a:t>Charts</a:t>
            </a:r>
          </a:p>
          <a:p>
            <a:pPr>
              <a:buFont typeface="Arial" charset="0"/>
              <a:buChar char="•"/>
            </a:pPr>
            <a:r>
              <a:rPr lang="en-US" sz="1050" dirty="0">
                <a:latin typeface="+mn-lt"/>
              </a:rPr>
              <a:t>Tables</a:t>
            </a:r>
          </a:p>
          <a:p>
            <a:pPr>
              <a:buFont typeface="Arial" charset="0"/>
              <a:buChar char="•"/>
            </a:pPr>
            <a:r>
              <a:rPr lang="en-US" sz="1050" dirty="0">
                <a:latin typeface="+mn-lt"/>
              </a:rPr>
              <a:t>Shapes (that don’t contain text and are not in groups)</a:t>
            </a:r>
          </a:p>
          <a:p>
            <a:pPr>
              <a:buFont typeface="Arial" charset="0"/>
              <a:buChar char="•"/>
            </a:pPr>
            <a:r>
              <a:rPr lang="en-US" sz="1050" dirty="0">
                <a:latin typeface="+mn-lt"/>
              </a:rPr>
              <a:t>SmartArt graphics</a:t>
            </a:r>
          </a:p>
          <a:p>
            <a:pPr>
              <a:buFont typeface="Arial" charset="0"/>
              <a:buChar char="•"/>
            </a:pPr>
            <a:r>
              <a:rPr lang="en-US" sz="1050" dirty="0">
                <a:latin typeface="+mn-lt"/>
              </a:rPr>
              <a:t>Groups (all objects in this list, with the exception of shapes, should also have alt text when in groups)</a:t>
            </a:r>
          </a:p>
          <a:p>
            <a:pPr>
              <a:buFont typeface="Arial" charset="0"/>
              <a:buChar char="•"/>
            </a:pPr>
            <a:r>
              <a:rPr lang="en-US" sz="1050" dirty="0">
                <a:latin typeface="+mn-lt"/>
              </a:rPr>
              <a:t>Embedded objects</a:t>
            </a:r>
          </a:p>
          <a:p>
            <a:pPr>
              <a:buFont typeface="Arial" charset="0"/>
              <a:buChar char="•"/>
            </a:pPr>
            <a:r>
              <a:rPr lang="en-US" sz="1050" dirty="0">
                <a:latin typeface="+mn-lt"/>
              </a:rPr>
              <a:t>Video and audio files</a:t>
            </a:r>
          </a:p>
        </p:txBody>
      </p:sp>
      <p:pic>
        <p:nvPicPr>
          <p:cNvPr id="18" name="Picture 17" descr="clicking format picture" title="adding alt text exampl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03859" y="849667"/>
            <a:ext cx="3717220" cy="6111158"/>
          </a:xfrm>
          <a:prstGeom prst="rect">
            <a:avLst/>
          </a:prstGeom>
        </p:spPr>
      </p:pic>
      <p:pic>
        <p:nvPicPr>
          <p:cNvPr id="16" name="Picture 15" descr="type description into alt text box" title="adding alt text example 2."/>
          <p:cNvPicPr>
            <a:picLocks noChangeAspect="1"/>
          </p:cNvPicPr>
          <p:nvPr userDrawn="1"/>
        </p:nvPicPr>
        <p:blipFill rotWithShape="1">
          <a:blip r:embed="rId3">
            <a:extLst>
              <a:ext uri="{28A0092B-C50C-407E-A947-70E740481C1C}">
                <a14:useLocalDpi xmlns:a14="http://schemas.microsoft.com/office/drawing/2010/main" val="0"/>
              </a:ext>
            </a:extLst>
          </a:blip>
          <a:srcRect l="1194" t="603" r="1" b="1382"/>
          <a:stretch/>
        </p:blipFill>
        <p:spPr>
          <a:xfrm>
            <a:off x="5937662" y="1233450"/>
            <a:ext cx="2922574" cy="4144489"/>
          </a:xfrm>
          <a:prstGeom prst="rect">
            <a:avLst/>
          </a:prstGeom>
        </p:spPr>
      </p:pic>
    </p:spTree>
    <p:extLst>
      <p:ext uri="{BB962C8B-B14F-4D97-AF65-F5344CB8AC3E}">
        <p14:creationId xmlns:p14="http://schemas.microsoft.com/office/powerpoint/2010/main" val="906763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king a Hyperlink">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595313" y="735013"/>
            <a:ext cx="69691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2800" dirty="0">
                <a:latin typeface="Adobe Garamond Pro" charset="0"/>
                <a:ea typeface="Adobe Garamond Pro" charset="0"/>
                <a:cs typeface="Adobe Garamond Pro" charset="0"/>
              </a:rPr>
              <a:t>MAKING A HYPERLINK</a:t>
            </a:r>
          </a:p>
          <a:p>
            <a:pPr eaLnBrk="1" hangingPunct="1">
              <a:defRPr/>
            </a:pPr>
            <a:r>
              <a:rPr lang="en-US" altLang="en-US" dirty="0">
                <a:latin typeface="+mn-lt"/>
              </a:rPr>
              <a:t>(This Layout is Read Only)</a:t>
            </a:r>
          </a:p>
        </p:txBody>
      </p:sp>
      <p:sp>
        <p:nvSpPr>
          <p:cNvPr id="5" name="TextBox 4"/>
          <p:cNvSpPr txBox="1">
            <a:spLocks noChangeArrowheads="1"/>
          </p:cNvSpPr>
          <p:nvPr/>
        </p:nvSpPr>
        <p:spPr bwMode="auto">
          <a:xfrm>
            <a:off x="595313" y="1876145"/>
            <a:ext cx="2583059"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1200" dirty="0">
                <a:latin typeface="+mn-lt"/>
              </a:rPr>
              <a:t>1.   Type the name of the website  </a:t>
            </a:r>
          </a:p>
          <a:p>
            <a:pPr eaLnBrk="1" hangingPunct="1">
              <a:defRPr/>
            </a:pPr>
            <a:r>
              <a:rPr lang="en-US" altLang="en-US" sz="1200" dirty="0">
                <a:latin typeface="+mn-lt"/>
              </a:rPr>
              <a:t>      on your slide. </a:t>
            </a:r>
          </a:p>
          <a:p>
            <a:pPr eaLnBrk="1" hangingPunct="1">
              <a:defRPr/>
            </a:pPr>
            <a:endParaRPr lang="en-US" altLang="en-US" sz="1200" dirty="0">
              <a:latin typeface="+mn-lt"/>
            </a:endParaRPr>
          </a:p>
          <a:p>
            <a:pPr marL="228600" indent="-228600" eaLnBrk="1" hangingPunct="1">
              <a:buAutoNum type="arabicPeriod" startAt="2"/>
              <a:defRPr/>
            </a:pPr>
            <a:r>
              <a:rPr lang="en-US" altLang="en-US" sz="1200" dirty="0">
                <a:latin typeface="+mn-lt"/>
              </a:rPr>
              <a:t>Highlight the name of the website you just typed by clicking and dragging over it with your mouse. Right click, then click “Hyperlink”.</a:t>
            </a:r>
          </a:p>
          <a:p>
            <a:pPr eaLnBrk="1" hangingPunct="1">
              <a:defRPr/>
            </a:pPr>
            <a:endParaRPr lang="en-US" altLang="en-US" sz="1200" dirty="0">
              <a:latin typeface="+mn-lt"/>
            </a:endParaRPr>
          </a:p>
          <a:p>
            <a:pPr marL="228600" indent="-228600" eaLnBrk="1" hangingPunct="1">
              <a:buAutoNum type="arabicPeriod" startAt="3"/>
              <a:defRPr/>
            </a:pPr>
            <a:r>
              <a:rPr lang="en-US" altLang="en-US" sz="1200" dirty="0">
                <a:latin typeface="+mn-lt"/>
              </a:rPr>
              <a:t>In the window that opens, make sure the </a:t>
            </a:r>
            <a:r>
              <a:rPr lang="en-US" altLang="en-US" sz="1200" i="1" dirty="0">
                <a:latin typeface="+mn-lt"/>
              </a:rPr>
              <a:t>Text to display</a:t>
            </a:r>
            <a:r>
              <a:rPr lang="en-US" altLang="en-US" sz="1200" dirty="0">
                <a:latin typeface="+mn-lt"/>
              </a:rPr>
              <a:t> field has the text you just entered on the slide (if not you can edit it here)</a:t>
            </a:r>
          </a:p>
          <a:p>
            <a:pPr eaLnBrk="1" hangingPunct="1">
              <a:defRPr/>
            </a:pPr>
            <a:endParaRPr lang="en-US" altLang="en-US" sz="1200" dirty="0">
              <a:latin typeface="+mn-lt"/>
            </a:endParaRPr>
          </a:p>
          <a:p>
            <a:pPr eaLnBrk="1" hangingPunct="1">
              <a:defRPr/>
            </a:pPr>
            <a:r>
              <a:rPr lang="en-US" altLang="en-US" sz="1200" dirty="0">
                <a:latin typeface="+mn-lt"/>
              </a:rPr>
              <a:t>4.</a:t>
            </a:r>
            <a:r>
              <a:rPr lang="en-US" altLang="en-US" sz="1200" baseline="0" dirty="0">
                <a:latin typeface="+mn-lt"/>
              </a:rPr>
              <a:t>   </a:t>
            </a:r>
            <a:r>
              <a:rPr lang="en-US" altLang="en-US" sz="1200" dirty="0">
                <a:latin typeface="+mn-lt"/>
              </a:rPr>
              <a:t>In the </a:t>
            </a:r>
            <a:r>
              <a:rPr lang="en-US" altLang="en-US" sz="1200" i="1" dirty="0">
                <a:latin typeface="+mn-lt"/>
              </a:rPr>
              <a:t>Address</a:t>
            </a:r>
            <a:r>
              <a:rPr lang="en-US" altLang="en-US" sz="1200" dirty="0">
                <a:latin typeface="+mn-lt"/>
              </a:rPr>
              <a:t> field, type the  </a:t>
            </a:r>
          </a:p>
          <a:p>
            <a:pPr eaLnBrk="1" hangingPunct="1">
              <a:defRPr/>
            </a:pPr>
            <a:r>
              <a:rPr lang="en-US" altLang="en-US" sz="1200" dirty="0">
                <a:latin typeface="+mn-lt"/>
              </a:rPr>
              <a:t>      URL for the website.</a:t>
            </a:r>
          </a:p>
          <a:p>
            <a:pPr eaLnBrk="1" hangingPunct="1">
              <a:defRPr/>
            </a:pPr>
            <a:endParaRPr lang="en-US" altLang="en-US" sz="1200" dirty="0">
              <a:latin typeface="+mn-lt"/>
            </a:endParaRPr>
          </a:p>
          <a:p>
            <a:pPr eaLnBrk="1" hangingPunct="1">
              <a:defRPr/>
            </a:pPr>
            <a:r>
              <a:rPr lang="en-US" altLang="en-US" sz="1200" dirty="0">
                <a:latin typeface="+mn-lt"/>
              </a:rPr>
              <a:t>5.   Click OK.</a:t>
            </a:r>
          </a:p>
          <a:p>
            <a:pPr eaLnBrk="1" hangingPunct="1">
              <a:defRPr/>
            </a:pPr>
            <a:endParaRPr lang="en-US" altLang="en-US" dirty="0"/>
          </a:p>
        </p:txBody>
      </p:sp>
      <p:pic>
        <p:nvPicPr>
          <p:cNvPr id="14" name="Picture 13" descr="right click Lamar University and click hyperlink" title=" Hyperlink Example part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0014" y="1529137"/>
            <a:ext cx="3238500" cy="4572000"/>
          </a:xfrm>
          <a:prstGeom prst="rect">
            <a:avLst/>
          </a:prstGeom>
        </p:spPr>
      </p:pic>
      <p:pic>
        <p:nvPicPr>
          <p:cNvPr id="3" name="Picture 6" descr="type www.lamar.edu into adress box" title="Hyperlink Example part 2"/>
          <p:cNvPicPr>
            <a:picLocks noChangeAspect="1"/>
          </p:cNvPicPr>
          <p:nvPr/>
        </p:nvPicPr>
        <p:blipFill>
          <a:blip r:embed="rId3">
            <a:extLst>
              <a:ext uri="{28A0092B-C50C-407E-A947-70E740481C1C}">
                <a14:useLocalDpi xmlns:a14="http://schemas.microsoft.com/office/drawing/2010/main" val="0"/>
              </a:ext>
            </a:extLst>
          </a:blip>
          <a:srcRect l="1045" t="662" r="1768" b="2016"/>
          <a:stretch>
            <a:fillRect/>
          </a:stretch>
        </p:blipFill>
        <p:spPr bwMode="auto">
          <a:xfrm>
            <a:off x="4779264" y="2323262"/>
            <a:ext cx="3958843" cy="283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185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ecking Reading Order">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9394" y="702440"/>
            <a:ext cx="5216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2800" dirty="0">
                <a:latin typeface="Adobe Garamond Pro" charset="0"/>
                <a:ea typeface="Adobe Garamond Pro" charset="0"/>
                <a:cs typeface="Adobe Garamond Pro" charset="0"/>
              </a:rPr>
              <a:t>CHECKING READING ORDER</a:t>
            </a:r>
          </a:p>
          <a:p>
            <a:pPr eaLnBrk="1" hangingPunct="1">
              <a:defRPr/>
            </a:pPr>
            <a:r>
              <a:rPr lang="en-US" altLang="en-US" sz="2000" dirty="0">
                <a:latin typeface="+mn-lt"/>
                <a:ea typeface="Adobe Garamond Pro" charset="0"/>
                <a:cs typeface="Adobe Garamond Pro" charset="0"/>
              </a:rPr>
              <a:t>(This Layout is Read Only)</a:t>
            </a:r>
          </a:p>
        </p:txBody>
      </p:sp>
      <p:pic>
        <p:nvPicPr>
          <p:cNvPr id="13" name="Picture 12" title="reorder objects screen examp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64487" y="2917604"/>
            <a:ext cx="4976153" cy="2778521"/>
          </a:xfrm>
          <a:prstGeom prst="rect">
            <a:avLst/>
          </a:prstGeom>
        </p:spPr>
      </p:pic>
      <p:sp>
        <p:nvSpPr>
          <p:cNvPr id="16" name="TextBox 15"/>
          <p:cNvSpPr txBox="1"/>
          <p:nvPr userDrawn="1"/>
        </p:nvSpPr>
        <p:spPr>
          <a:xfrm>
            <a:off x="549394" y="1874907"/>
            <a:ext cx="2787572" cy="2862322"/>
          </a:xfrm>
          <a:prstGeom prst="rect">
            <a:avLst/>
          </a:prstGeom>
          <a:noFill/>
        </p:spPr>
        <p:txBody>
          <a:bodyPr wrap="square" rtlCol="0">
            <a:spAutoFit/>
          </a:bodyPr>
          <a:lstStyle/>
          <a:p>
            <a:r>
              <a:rPr lang="en-US" sz="1200" dirty="0">
                <a:latin typeface="+mn-lt"/>
                <a:ea typeface="Adobe Garamond Pro" charset="0"/>
                <a:cs typeface="Adobe Garamond Pro" charset="0"/>
              </a:rPr>
              <a:t>To</a:t>
            </a:r>
            <a:r>
              <a:rPr lang="en-US" sz="1200" baseline="0" dirty="0">
                <a:latin typeface="+mn-lt"/>
                <a:ea typeface="Adobe Garamond Pro" charset="0"/>
                <a:cs typeface="Adobe Garamond Pro" charset="0"/>
              </a:rPr>
              <a:t> check the order that objects on your slide will be read in:</a:t>
            </a:r>
          </a:p>
          <a:p>
            <a:endParaRPr lang="en-US" sz="1200" baseline="0" dirty="0">
              <a:latin typeface="+mn-lt"/>
              <a:ea typeface="Adobe Garamond Pro" charset="0"/>
              <a:cs typeface="Adobe Garamond Pro" charset="0"/>
            </a:endParaRPr>
          </a:p>
          <a:p>
            <a:pPr marL="0" indent="0">
              <a:buNone/>
            </a:pPr>
            <a:r>
              <a:rPr lang="en-US" sz="1200" baseline="0" dirty="0">
                <a:latin typeface="+mn-lt"/>
                <a:ea typeface="Adobe Garamond Pro" charset="0"/>
                <a:cs typeface="Adobe Garamond Pro" charset="0"/>
              </a:rPr>
              <a:t>1.   Under the “Home” tab click the  </a:t>
            </a:r>
          </a:p>
          <a:p>
            <a:pPr marL="0" indent="0">
              <a:buNone/>
            </a:pPr>
            <a:r>
              <a:rPr lang="en-US" sz="1200" baseline="0" dirty="0">
                <a:latin typeface="+mn-lt"/>
                <a:ea typeface="Adobe Garamond Pro" charset="0"/>
                <a:cs typeface="Adobe Garamond Pro" charset="0"/>
              </a:rPr>
              <a:t>      “Arrange” button and then </a:t>
            </a:r>
          </a:p>
          <a:p>
            <a:pPr marL="0" indent="0">
              <a:buNone/>
            </a:pPr>
            <a:r>
              <a:rPr lang="en-US" sz="1200" baseline="0" dirty="0">
                <a:latin typeface="+mn-lt"/>
                <a:ea typeface="Adobe Garamond Pro" charset="0"/>
                <a:cs typeface="Adobe Garamond Pro" charset="0"/>
              </a:rPr>
              <a:t>      “Reorder Objects”</a:t>
            </a:r>
          </a:p>
          <a:p>
            <a:pPr marL="342900" indent="-342900">
              <a:buAutoNum type="arabicPeriod"/>
            </a:pPr>
            <a:endParaRPr lang="en-US" sz="1200" baseline="0" dirty="0">
              <a:latin typeface="+mn-lt"/>
              <a:ea typeface="Adobe Garamond Pro" charset="0"/>
              <a:cs typeface="Adobe Garamond Pro" charset="0"/>
            </a:endParaRPr>
          </a:p>
          <a:p>
            <a:pPr marL="228600" indent="-228600">
              <a:buAutoNum type="arabicPeriod" startAt="2"/>
            </a:pPr>
            <a:r>
              <a:rPr lang="en-US" sz="1200" baseline="0" dirty="0">
                <a:latin typeface="+mn-lt"/>
                <a:ea typeface="Adobe Garamond Pro" charset="0"/>
                <a:cs typeface="Adobe Garamond Pro" charset="0"/>
              </a:rPr>
              <a:t> A screen will come up displaying </a:t>
            </a:r>
          </a:p>
          <a:p>
            <a:pPr marL="0" indent="0">
              <a:buNone/>
            </a:pPr>
            <a:r>
              <a:rPr lang="en-US" sz="1200" baseline="0" dirty="0">
                <a:latin typeface="+mn-lt"/>
                <a:ea typeface="Adobe Garamond Pro" charset="0"/>
                <a:cs typeface="Adobe Garamond Pro" charset="0"/>
              </a:rPr>
              <a:t>      each object on a different layer.  </a:t>
            </a:r>
          </a:p>
          <a:p>
            <a:pPr marL="0" indent="0">
              <a:buNone/>
            </a:pPr>
            <a:r>
              <a:rPr lang="en-US" sz="1200" baseline="0" dirty="0">
                <a:latin typeface="+mn-lt"/>
                <a:ea typeface="Adobe Garamond Pro" charset="0"/>
                <a:cs typeface="Adobe Garamond Pro" charset="0"/>
              </a:rPr>
              <a:t>      The order will be read from </a:t>
            </a:r>
          </a:p>
          <a:p>
            <a:pPr marL="0" indent="0">
              <a:buNone/>
            </a:pPr>
            <a:r>
              <a:rPr lang="en-US" sz="1200" baseline="0" dirty="0">
                <a:latin typeface="+mn-lt"/>
                <a:ea typeface="Adobe Garamond Pro" charset="0"/>
                <a:cs typeface="Adobe Garamond Pro" charset="0"/>
              </a:rPr>
              <a:t>      highest to lowest.</a:t>
            </a:r>
          </a:p>
          <a:p>
            <a:pPr marL="342900" indent="-342900">
              <a:buAutoNum type="arabicPeriod"/>
            </a:pPr>
            <a:endParaRPr lang="en-US" sz="1200" baseline="0" dirty="0">
              <a:latin typeface="+mn-lt"/>
              <a:ea typeface="Adobe Garamond Pro" charset="0"/>
              <a:cs typeface="Adobe Garamond Pro" charset="0"/>
            </a:endParaRPr>
          </a:p>
          <a:p>
            <a:pPr marL="0" indent="0">
              <a:buNone/>
            </a:pPr>
            <a:r>
              <a:rPr lang="en-US" sz="1200" baseline="0" dirty="0">
                <a:latin typeface="+mn-lt"/>
                <a:ea typeface="Adobe Garamond Pro" charset="0"/>
                <a:cs typeface="Adobe Garamond Pro" charset="0"/>
              </a:rPr>
              <a:t>3.   Change the order by clicking and  </a:t>
            </a:r>
          </a:p>
          <a:p>
            <a:pPr marL="0" indent="0">
              <a:buNone/>
            </a:pPr>
            <a:r>
              <a:rPr lang="en-US" sz="1200" baseline="0" dirty="0">
                <a:latin typeface="+mn-lt"/>
                <a:ea typeface="Adobe Garamond Pro" charset="0"/>
                <a:cs typeface="Adobe Garamond Pro" charset="0"/>
              </a:rPr>
              <a:t>      dragging each layer to the </a:t>
            </a:r>
          </a:p>
          <a:p>
            <a:pPr marL="0" indent="0">
              <a:buNone/>
            </a:pPr>
            <a:r>
              <a:rPr lang="en-US" sz="1200" baseline="0" dirty="0">
                <a:latin typeface="+mn-lt"/>
                <a:ea typeface="Adobe Garamond Pro" charset="0"/>
                <a:cs typeface="Adobe Garamond Pro" charset="0"/>
              </a:rPr>
              <a:t>      desired position. </a:t>
            </a:r>
            <a:endParaRPr lang="en-US" sz="1200" dirty="0">
              <a:latin typeface="+mn-lt"/>
              <a:ea typeface="Adobe Garamond Pro" charset="0"/>
              <a:cs typeface="Adobe Garamond Pro" charset="0"/>
            </a:endParaRPr>
          </a:p>
        </p:txBody>
      </p:sp>
      <p:pic>
        <p:nvPicPr>
          <p:cNvPr id="17" name="Picture 16" title="Click arrange button and reorder object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64487" y="1918851"/>
            <a:ext cx="4958539" cy="813765"/>
          </a:xfrm>
          <a:prstGeom prst="rect">
            <a:avLst/>
          </a:prstGeom>
        </p:spPr>
      </p:pic>
    </p:spTree>
    <p:extLst>
      <p:ext uri="{BB962C8B-B14F-4D97-AF65-F5344CB8AC3E}">
        <p14:creationId xmlns:p14="http://schemas.microsoft.com/office/powerpoint/2010/main" val="1677603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tting Tables Part 1">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9394" y="702440"/>
            <a:ext cx="5216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2800" dirty="0">
                <a:latin typeface="Adobe Garamond Pro" charset="0"/>
                <a:ea typeface="Adobe Garamond Pro" charset="0"/>
                <a:cs typeface="Adobe Garamond Pro" charset="0"/>
              </a:rPr>
              <a:t>FORMATTING</a:t>
            </a:r>
            <a:r>
              <a:rPr lang="en-US" altLang="en-US" sz="2800" baseline="0" dirty="0">
                <a:latin typeface="Adobe Garamond Pro" charset="0"/>
                <a:ea typeface="Adobe Garamond Pro" charset="0"/>
                <a:cs typeface="Adobe Garamond Pro" charset="0"/>
              </a:rPr>
              <a:t> TABLES (Part 1)</a:t>
            </a:r>
            <a:endParaRPr lang="en-US" altLang="en-US" sz="2800" dirty="0">
              <a:latin typeface="Adobe Garamond Pro" charset="0"/>
              <a:ea typeface="Adobe Garamond Pro" charset="0"/>
              <a:cs typeface="Adobe Garamond Pro" charset="0"/>
            </a:endParaRPr>
          </a:p>
          <a:p>
            <a:pPr eaLnBrk="1" hangingPunct="1">
              <a:defRPr/>
            </a:pPr>
            <a:r>
              <a:rPr lang="en-US" altLang="en-US" sz="2000" dirty="0">
                <a:latin typeface="+mn-lt"/>
                <a:ea typeface="Adobe Garamond Pro" charset="0"/>
                <a:cs typeface="Adobe Garamond Pro" charset="0"/>
              </a:rPr>
              <a:t>(This Layout is Read Only)</a:t>
            </a:r>
          </a:p>
        </p:txBody>
      </p:sp>
      <p:sp>
        <p:nvSpPr>
          <p:cNvPr id="2" name="Rectangle 1"/>
          <p:cNvSpPr/>
          <p:nvPr userDrawn="1"/>
        </p:nvSpPr>
        <p:spPr>
          <a:xfrm>
            <a:off x="549394" y="1729765"/>
            <a:ext cx="3635148" cy="2492990"/>
          </a:xfrm>
          <a:prstGeom prst="rect">
            <a:avLst/>
          </a:prstGeom>
        </p:spPr>
        <p:txBody>
          <a:bodyPr wrap="square">
            <a:spAutoFit/>
          </a:bodyPr>
          <a:lstStyle/>
          <a:p>
            <a:r>
              <a:rPr lang="en-US" sz="1200" b="1" dirty="0">
                <a:latin typeface="+mn-lt"/>
              </a:rPr>
              <a:t>To test and simplify the table structure, </a:t>
            </a:r>
          </a:p>
          <a:p>
            <a:r>
              <a:rPr lang="en-US" sz="1200" b="1" dirty="0">
                <a:latin typeface="+mn-lt"/>
              </a:rPr>
              <a:t>do the following:</a:t>
            </a:r>
          </a:p>
          <a:p>
            <a:endParaRPr lang="en-US" sz="1200" b="1" dirty="0">
              <a:latin typeface="+mn-lt"/>
            </a:endParaRPr>
          </a:p>
          <a:p>
            <a:pPr>
              <a:buFont typeface="+mj-lt"/>
              <a:buAutoNum type="arabicPeriod"/>
            </a:pPr>
            <a:r>
              <a:rPr lang="en-US" sz="1200" dirty="0">
                <a:latin typeface="+mn-lt"/>
              </a:rPr>
              <a:t>   Select the first cell of the table.</a:t>
            </a:r>
          </a:p>
          <a:p>
            <a:pPr>
              <a:buFont typeface="+mj-lt"/>
              <a:buAutoNum type="arabicPeriod"/>
            </a:pPr>
            <a:endParaRPr lang="en-US" sz="1200" dirty="0">
              <a:latin typeface="+mn-lt"/>
            </a:endParaRPr>
          </a:p>
          <a:p>
            <a:pPr>
              <a:buFont typeface="+mj-lt"/>
              <a:buAutoNum type="arabicPeriod"/>
            </a:pPr>
            <a:r>
              <a:rPr lang="en-US" sz="1200" dirty="0">
                <a:latin typeface="+mn-lt"/>
              </a:rPr>
              <a:t>   Press the </a:t>
            </a:r>
            <a:r>
              <a:rPr lang="en-US" sz="1200" b="1" dirty="0">
                <a:latin typeface="+mn-lt"/>
              </a:rPr>
              <a:t>Tab</a:t>
            </a:r>
            <a:r>
              <a:rPr lang="en-US" sz="1200" dirty="0">
                <a:latin typeface="+mn-lt"/>
              </a:rPr>
              <a:t> key repeatedly to make sure   </a:t>
            </a:r>
          </a:p>
          <a:p>
            <a:pPr>
              <a:buFont typeface="+mj-lt"/>
              <a:buNone/>
            </a:pPr>
            <a:r>
              <a:rPr lang="en-US" sz="1200" baseline="0" dirty="0">
                <a:latin typeface="+mn-lt"/>
              </a:rPr>
              <a:t>      </a:t>
            </a:r>
            <a:r>
              <a:rPr lang="en-US" sz="1200" dirty="0">
                <a:latin typeface="+mn-lt"/>
              </a:rPr>
              <a:t>that</a:t>
            </a:r>
            <a:r>
              <a:rPr lang="en-US" sz="1200" baseline="0" dirty="0">
                <a:latin typeface="+mn-lt"/>
              </a:rPr>
              <a:t> </a:t>
            </a:r>
            <a:r>
              <a:rPr lang="en-US" sz="1200" dirty="0">
                <a:latin typeface="+mn-lt"/>
              </a:rPr>
              <a:t>the</a:t>
            </a:r>
            <a:r>
              <a:rPr lang="en-US" sz="1200" baseline="0" dirty="0">
                <a:latin typeface="+mn-lt"/>
              </a:rPr>
              <a:t> </a:t>
            </a:r>
            <a:r>
              <a:rPr lang="en-US" sz="1200" dirty="0">
                <a:latin typeface="+mn-lt"/>
              </a:rPr>
              <a:t>focus moves across the row and then </a:t>
            </a:r>
          </a:p>
          <a:p>
            <a:pPr>
              <a:buFont typeface="+mj-lt"/>
              <a:buNone/>
            </a:pPr>
            <a:r>
              <a:rPr lang="en-US" sz="1200" dirty="0">
                <a:latin typeface="+mn-lt"/>
              </a:rPr>
              <a:t>      down to</a:t>
            </a:r>
            <a:r>
              <a:rPr lang="en-US" sz="1200" baseline="0" dirty="0">
                <a:latin typeface="+mn-lt"/>
              </a:rPr>
              <a:t> </a:t>
            </a:r>
            <a:r>
              <a:rPr lang="en-US" sz="1200" dirty="0">
                <a:latin typeface="+mn-lt"/>
              </a:rPr>
              <a:t>the first cell of the next row.</a:t>
            </a:r>
          </a:p>
          <a:p>
            <a:pPr>
              <a:buFont typeface="+mj-lt"/>
              <a:buNone/>
            </a:pPr>
            <a:endParaRPr lang="en-US" sz="1200" dirty="0">
              <a:latin typeface="+mn-lt"/>
            </a:endParaRPr>
          </a:p>
          <a:p>
            <a:pPr marL="228600" indent="-228600">
              <a:buFont typeface="+mj-lt"/>
              <a:buAutoNum type="arabicPeriod" startAt="3"/>
            </a:pPr>
            <a:r>
              <a:rPr lang="en-US" sz="1200" dirty="0">
                <a:latin typeface="+mn-lt"/>
              </a:rPr>
              <a:t> If you need to merge or split cells to simplify  </a:t>
            </a:r>
          </a:p>
          <a:p>
            <a:pPr marL="0" indent="0">
              <a:buFont typeface="+mj-lt"/>
              <a:buNone/>
            </a:pPr>
            <a:r>
              <a:rPr lang="en-US" sz="1200" dirty="0">
                <a:latin typeface="+mn-lt"/>
              </a:rPr>
              <a:t>      the table,</a:t>
            </a:r>
            <a:r>
              <a:rPr lang="en-US" sz="1200" baseline="0" dirty="0">
                <a:latin typeface="+mn-lt"/>
              </a:rPr>
              <a:t> </a:t>
            </a:r>
            <a:r>
              <a:rPr lang="en-US" sz="1200" dirty="0">
                <a:latin typeface="+mn-lt"/>
              </a:rPr>
              <a:t>on the </a:t>
            </a:r>
            <a:r>
              <a:rPr lang="en-US" sz="1200" b="1" dirty="0">
                <a:latin typeface="+mn-lt"/>
              </a:rPr>
              <a:t>Table Layout</a:t>
            </a:r>
            <a:r>
              <a:rPr lang="en-US" sz="1200" dirty="0">
                <a:latin typeface="+mn-lt"/>
              </a:rPr>
              <a:t> tab, in the  </a:t>
            </a:r>
          </a:p>
          <a:p>
            <a:pPr marL="0" indent="0">
              <a:buFont typeface="+mj-lt"/>
              <a:buNone/>
            </a:pPr>
            <a:r>
              <a:rPr lang="en-US" sz="1200" b="1" dirty="0">
                <a:latin typeface="+mn-lt"/>
              </a:rPr>
              <a:t>      Merge</a:t>
            </a:r>
            <a:r>
              <a:rPr lang="en-US" sz="1200" dirty="0">
                <a:latin typeface="+mn-lt"/>
              </a:rPr>
              <a:t> group, click </a:t>
            </a:r>
            <a:r>
              <a:rPr lang="en-US" sz="1200" b="1" dirty="0">
                <a:latin typeface="+mn-lt"/>
              </a:rPr>
              <a:t>Merge Cells</a:t>
            </a:r>
            <a:r>
              <a:rPr lang="en-US" sz="1200" dirty="0">
                <a:latin typeface="+mn-lt"/>
              </a:rPr>
              <a:t> or </a:t>
            </a:r>
            <a:r>
              <a:rPr lang="en-US" sz="1200" b="1" dirty="0">
                <a:latin typeface="+mn-lt"/>
              </a:rPr>
              <a:t>Split Cells</a:t>
            </a:r>
            <a:r>
              <a:rPr lang="en-US" sz="1200" dirty="0">
                <a:latin typeface="+mn-lt"/>
              </a:rPr>
              <a:t>  </a:t>
            </a:r>
          </a:p>
          <a:p>
            <a:pPr marL="0" indent="0">
              <a:buFont typeface="+mj-lt"/>
              <a:buNone/>
            </a:pPr>
            <a:r>
              <a:rPr lang="en-US" sz="1200" dirty="0">
                <a:latin typeface="+mn-lt"/>
              </a:rPr>
              <a:t>      as appropriate.</a:t>
            </a:r>
          </a:p>
        </p:txBody>
      </p:sp>
      <p:sp>
        <p:nvSpPr>
          <p:cNvPr id="3" name="Rectangle 2"/>
          <p:cNvSpPr/>
          <p:nvPr userDrawn="1"/>
        </p:nvSpPr>
        <p:spPr>
          <a:xfrm>
            <a:off x="4788843" y="1729765"/>
            <a:ext cx="3912263" cy="1754326"/>
          </a:xfrm>
          <a:prstGeom prst="rect">
            <a:avLst/>
          </a:prstGeom>
        </p:spPr>
        <p:txBody>
          <a:bodyPr wrap="square">
            <a:spAutoFit/>
          </a:bodyPr>
          <a:lstStyle/>
          <a:p>
            <a:r>
              <a:rPr lang="en-US" sz="1200" b="1" dirty="0">
                <a:latin typeface="+mn-lt"/>
              </a:rPr>
              <a:t>You can clear all table styles by doing the following:</a:t>
            </a:r>
          </a:p>
          <a:p>
            <a:endParaRPr lang="en-US" sz="1200" b="1" dirty="0">
              <a:latin typeface="+mn-lt"/>
            </a:endParaRPr>
          </a:p>
          <a:p>
            <a:pPr>
              <a:buFont typeface="+mj-lt"/>
              <a:buAutoNum type="arabicPeriod"/>
            </a:pPr>
            <a:r>
              <a:rPr lang="en-US" sz="1200" baseline="0" dirty="0">
                <a:latin typeface="+mn-lt"/>
              </a:rPr>
              <a:t>   </a:t>
            </a:r>
            <a:r>
              <a:rPr lang="en-US" sz="1200" dirty="0">
                <a:latin typeface="+mn-lt"/>
              </a:rPr>
              <a:t>Select the entire table.</a:t>
            </a:r>
          </a:p>
          <a:p>
            <a:pPr>
              <a:buFont typeface="+mj-lt"/>
              <a:buAutoNum type="arabicPeriod"/>
            </a:pPr>
            <a:endParaRPr lang="en-US" sz="1200" dirty="0">
              <a:latin typeface="+mn-lt"/>
            </a:endParaRPr>
          </a:p>
          <a:p>
            <a:pPr>
              <a:buFont typeface="+mj-lt"/>
              <a:buAutoNum type="arabicPeriod"/>
            </a:pPr>
            <a:r>
              <a:rPr lang="en-US" sz="1200" baseline="0" dirty="0">
                <a:latin typeface="+mn-lt"/>
              </a:rPr>
              <a:t>   </a:t>
            </a:r>
            <a:r>
              <a:rPr lang="en-US" sz="1200" dirty="0">
                <a:latin typeface="+mn-lt"/>
              </a:rPr>
              <a:t>On the </a:t>
            </a:r>
            <a:r>
              <a:rPr lang="en-US" sz="1200" b="1" dirty="0">
                <a:latin typeface="+mn-lt"/>
              </a:rPr>
              <a:t>Table Tools Design</a:t>
            </a:r>
            <a:r>
              <a:rPr lang="en-US" sz="1200" dirty="0">
                <a:latin typeface="+mn-lt"/>
              </a:rPr>
              <a:t> tab, in the </a:t>
            </a:r>
            <a:r>
              <a:rPr lang="en-US" sz="1200" b="1" dirty="0">
                <a:latin typeface="+mn-lt"/>
              </a:rPr>
              <a:t>Table Styles</a:t>
            </a:r>
            <a:r>
              <a:rPr lang="en-US" sz="1200" dirty="0">
                <a:latin typeface="+mn-lt"/>
              </a:rPr>
              <a:t> </a:t>
            </a:r>
          </a:p>
          <a:p>
            <a:pPr>
              <a:buFont typeface="+mj-lt"/>
              <a:buNone/>
            </a:pPr>
            <a:r>
              <a:rPr lang="en-US" sz="1200" baseline="0" dirty="0">
                <a:latin typeface="+mn-lt"/>
              </a:rPr>
              <a:t>      </a:t>
            </a:r>
            <a:r>
              <a:rPr lang="en-US" sz="1200" dirty="0">
                <a:latin typeface="+mn-lt"/>
              </a:rPr>
              <a:t>group, click the arrow next to the style gallery to </a:t>
            </a:r>
          </a:p>
          <a:p>
            <a:pPr>
              <a:buFont typeface="+mj-lt"/>
              <a:buNone/>
            </a:pPr>
            <a:r>
              <a:rPr lang="en-US" sz="1200" dirty="0">
                <a:latin typeface="+mn-lt"/>
              </a:rPr>
              <a:t>      expand the gallery of table styles.</a:t>
            </a:r>
          </a:p>
          <a:p>
            <a:pPr>
              <a:buFont typeface="+mj-lt"/>
              <a:buNone/>
            </a:pPr>
            <a:endParaRPr lang="en-US" sz="1200" dirty="0">
              <a:latin typeface="+mn-lt"/>
            </a:endParaRPr>
          </a:p>
          <a:p>
            <a:pPr>
              <a:buFont typeface="+mj-lt"/>
              <a:buNone/>
            </a:pPr>
            <a:r>
              <a:rPr lang="en-US" sz="1200" dirty="0">
                <a:latin typeface="+mn-lt"/>
              </a:rPr>
              <a:t>3.</a:t>
            </a:r>
            <a:r>
              <a:rPr lang="en-US" sz="1200" baseline="0" dirty="0">
                <a:latin typeface="+mn-lt"/>
              </a:rPr>
              <a:t>   </a:t>
            </a:r>
            <a:r>
              <a:rPr lang="en-US" sz="1200" dirty="0">
                <a:latin typeface="+mn-lt"/>
              </a:rPr>
              <a:t>On the menu below the gallery, click </a:t>
            </a:r>
            <a:r>
              <a:rPr lang="en-US" sz="1200" b="1" dirty="0">
                <a:latin typeface="+mn-lt"/>
              </a:rPr>
              <a:t>Clear</a:t>
            </a:r>
            <a:r>
              <a:rPr lang="en-US" sz="1200" dirty="0">
                <a:latin typeface="+mn-lt"/>
              </a:rPr>
              <a:t>.</a:t>
            </a:r>
          </a:p>
        </p:txBody>
      </p:sp>
      <p:pic>
        <p:nvPicPr>
          <p:cNvPr id="10" name="Picture 9" title="merge and split cells locatio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6370" y="4676476"/>
            <a:ext cx="3250534" cy="846246"/>
          </a:xfrm>
          <a:prstGeom prst="rect">
            <a:avLst/>
          </a:prstGeom>
        </p:spPr>
      </p:pic>
      <p:pic>
        <p:nvPicPr>
          <p:cNvPr id="11" name="Picture 10" title="clear table location "/>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843" y="5294722"/>
            <a:ext cx="3912264" cy="639209"/>
          </a:xfrm>
          <a:prstGeom prst="rect">
            <a:avLst/>
          </a:prstGeom>
        </p:spPr>
      </p:pic>
      <p:pic>
        <p:nvPicPr>
          <p:cNvPr id="12" name="Picture 11" title="table design arrow locatio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88843" y="3898648"/>
            <a:ext cx="3912263" cy="894027"/>
          </a:xfrm>
          <a:prstGeom prst="rect">
            <a:avLst/>
          </a:prstGeom>
        </p:spPr>
      </p:pic>
      <p:sp>
        <p:nvSpPr>
          <p:cNvPr id="18" name="Oval 17"/>
          <p:cNvSpPr/>
          <p:nvPr userDrawn="1"/>
        </p:nvSpPr>
        <p:spPr>
          <a:xfrm>
            <a:off x="4881832" y="5567832"/>
            <a:ext cx="1038386" cy="446168"/>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Oval 18"/>
          <p:cNvSpPr/>
          <p:nvPr userDrawn="1"/>
        </p:nvSpPr>
        <p:spPr>
          <a:xfrm flipV="1">
            <a:off x="6372518" y="4430597"/>
            <a:ext cx="763219" cy="338093"/>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p:cNvSpPr/>
          <p:nvPr userDrawn="1"/>
        </p:nvSpPr>
        <p:spPr>
          <a:xfrm>
            <a:off x="673379" y="4751672"/>
            <a:ext cx="953942" cy="890370"/>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03783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tting Tables Part 2">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549394" y="702440"/>
            <a:ext cx="5216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2800" dirty="0">
                <a:latin typeface="Adobe Garamond Pro" charset="0"/>
                <a:ea typeface="Adobe Garamond Pro" charset="0"/>
                <a:cs typeface="Adobe Garamond Pro" charset="0"/>
              </a:rPr>
              <a:t>FORMATTING</a:t>
            </a:r>
            <a:r>
              <a:rPr lang="en-US" altLang="en-US" sz="2800" baseline="0" dirty="0">
                <a:latin typeface="Adobe Garamond Pro" charset="0"/>
                <a:ea typeface="Adobe Garamond Pro" charset="0"/>
                <a:cs typeface="Adobe Garamond Pro" charset="0"/>
              </a:rPr>
              <a:t> TABLES (Part 2)</a:t>
            </a:r>
            <a:endParaRPr lang="en-US" altLang="en-US" sz="2800" dirty="0">
              <a:latin typeface="Adobe Garamond Pro" charset="0"/>
              <a:ea typeface="Adobe Garamond Pro" charset="0"/>
              <a:cs typeface="Adobe Garamond Pro" charset="0"/>
            </a:endParaRPr>
          </a:p>
          <a:p>
            <a:pPr eaLnBrk="1" hangingPunct="1">
              <a:defRPr/>
            </a:pPr>
            <a:r>
              <a:rPr lang="en-US" altLang="en-US" sz="2000" dirty="0">
                <a:latin typeface="+mn-lt"/>
                <a:ea typeface="Adobe Garamond Pro" charset="0"/>
                <a:cs typeface="Adobe Garamond Pro" charset="0"/>
              </a:rPr>
              <a:t>(This Layout is Read Only)</a:t>
            </a:r>
          </a:p>
        </p:txBody>
      </p:sp>
      <p:sp>
        <p:nvSpPr>
          <p:cNvPr id="4" name="Rectangle 3"/>
          <p:cNvSpPr/>
          <p:nvPr userDrawn="1"/>
        </p:nvSpPr>
        <p:spPr>
          <a:xfrm>
            <a:off x="549394" y="2976772"/>
            <a:ext cx="3473993" cy="1938992"/>
          </a:xfrm>
          <a:prstGeom prst="rect">
            <a:avLst/>
          </a:prstGeom>
        </p:spPr>
        <p:txBody>
          <a:bodyPr wrap="square">
            <a:spAutoFit/>
          </a:bodyPr>
          <a:lstStyle/>
          <a:p>
            <a:r>
              <a:rPr lang="en-US" sz="1200" b="1" dirty="0">
                <a:latin typeface="+mn-lt"/>
              </a:rPr>
              <a:t>To specify a header row in your table, </a:t>
            </a:r>
          </a:p>
          <a:p>
            <a:r>
              <a:rPr lang="en-US" sz="1200" b="1" dirty="0">
                <a:latin typeface="+mn-lt"/>
              </a:rPr>
              <a:t>do the following:</a:t>
            </a:r>
          </a:p>
          <a:p>
            <a:endParaRPr lang="en-US" sz="1200" b="1" dirty="0">
              <a:latin typeface="+mn-lt"/>
            </a:endParaRPr>
          </a:p>
          <a:p>
            <a:pPr>
              <a:buFont typeface="+mj-lt"/>
              <a:buAutoNum type="arabicPeriod"/>
            </a:pPr>
            <a:r>
              <a:rPr lang="en-US" sz="1200" dirty="0">
                <a:latin typeface="+mn-lt"/>
              </a:rPr>
              <a:t>   Click anywhere in the table.</a:t>
            </a:r>
          </a:p>
          <a:p>
            <a:pPr>
              <a:buFont typeface="+mj-lt"/>
              <a:buAutoNum type="arabicPeriod"/>
            </a:pPr>
            <a:endParaRPr lang="en-US" sz="1200" dirty="0">
              <a:latin typeface="+mn-lt"/>
            </a:endParaRPr>
          </a:p>
          <a:p>
            <a:pPr>
              <a:buFont typeface="+mj-lt"/>
              <a:buAutoNum type="arabicPeriod"/>
            </a:pPr>
            <a:r>
              <a:rPr lang="en-US" sz="1200" dirty="0">
                <a:latin typeface="+mn-lt"/>
              </a:rPr>
              <a:t>   On the </a:t>
            </a:r>
            <a:r>
              <a:rPr lang="en-US" sz="1200" b="1" dirty="0">
                <a:latin typeface="+mn-lt"/>
              </a:rPr>
              <a:t>Table Tools Design</a:t>
            </a:r>
            <a:r>
              <a:rPr lang="en-US" sz="1200" dirty="0">
                <a:latin typeface="+mn-lt"/>
              </a:rPr>
              <a:t> tab, in the  </a:t>
            </a:r>
          </a:p>
          <a:p>
            <a:pPr>
              <a:buFont typeface="+mj-lt"/>
              <a:buNone/>
            </a:pPr>
            <a:r>
              <a:rPr lang="en-US" sz="1200" b="1" dirty="0">
                <a:latin typeface="+mn-lt"/>
              </a:rPr>
              <a:t>        Table</a:t>
            </a:r>
            <a:r>
              <a:rPr lang="en-US" sz="1200" b="1" baseline="0" dirty="0">
                <a:latin typeface="+mn-lt"/>
              </a:rPr>
              <a:t> </a:t>
            </a:r>
            <a:r>
              <a:rPr lang="en-US" sz="1200" b="1" dirty="0">
                <a:latin typeface="+mn-lt"/>
              </a:rPr>
              <a:t>Style Options</a:t>
            </a:r>
            <a:r>
              <a:rPr lang="en-US" sz="1200" dirty="0">
                <a:latin typeface="+mn-lt"/>
              </a:rPr>
              <a:t> group, select the  </a:t>
            </a:r>
          </a:p>
          <a:p>
            <a:pPr>
              <a:buFont typeface="+mj-lt"/>
              <a:buNone/>
            </a:pPr>
            <a:r>
              <a:rPr lang="en-US" sz="1200" b="1" dirty="0">
                <a:latin typeface="+mn-lt"/>
              </a:rPr>
              <a:t>        Header Row</a:t>
            </a:r>
            <a:r>
              <a:rPr lang="en-US" sz="1200" dirty="0">
                <a:latin typeface="+mn-lt"/>
              </a:rPr>
              <a:t> check box.</a:t>
            </a:r>
          </a:p>
          <a:p>
            <a:pPr>
              <a:buFont typeface="+mj-lt"/>
              <a:buNone/>
            </a:pPr>
            <a:endParaRPr lang="en-US" sz="1200" dirty="0">
              <a:latin typeface="+mn-lt"/>
            </a:endParaRPr>
          </a:p>
          <a:p>
            <a:pPr>
              <a:buFont typeface="+mj-lt"/>
              <a:buNone/>
            </a:pPr>
            <a:r>
              <a:rPr lang="en-US" sz="1200" dirty="0">
                <a:latin typeface="+mn-lt"/>
              </a:rPr>
              <a:t>3.</a:t>
            </a:r>
            <a:r>
              <a:rPr lang="en-US" sz="1200" baseline="0" dirty="0">
                <a:latin typeface="+mn-lt"/>
              </a:rPr>
              <a:t>   </a:t>
            </a:r>
            <a:r>
              <a:rPr lang="en-US" sz="1200" dirty="0">
                <a:latin typeface="+mn-lt"/>
              </a:rPr>
              <a:t>Add your header information.</a:t>
            </a:r>
          </a:p>
        </p:txBody>
      </p:sp>
      <p:graphicFrame>
        <p:nvGraphicFramePr>
          <p:cNvPr id="6" name="Table 5" title="header location on table"/>
          <p:cNvGraphicFramePr>
            <a:graphicFrameLocks noGrp="1"/>
          </p:cNvGraphicFramePr>
          <p:nvPr userDrawn="1">
            <p:extLst>
              <p:ext uri="{D42A27DB-BD31-4B8C-83A1-F6EECF244321}">
                <p14:modId xmlns:p14="http://schemas.microsoft.com/office/powerpoint/2010/main" val="1119833123"/>
              </p:ext>
            </p:extLst>
          </p:nvPr>
        </p:nvGraphicFramePr>
        <p:xfrm>
          <a:off x="4596825" y="2976772"/>
          <a:ext cx="3874575" cy="1849096"/>
        </p:xfrm>
        <a:graphic>
          <a:graphicData uri="http://schemas.openxmlformats.org/drawingml/2006/table">
            <a:tbl>
              <a:tblPr firstRow="1">
                <a:tableStyleId>{5C22544A-7EE6-4342-B048-85BDC9FD1C3A}</a:tableStyleId>
              </a:tblPr>
              <a:tblGrid>
                <a:gridCol w="998063">
                  <a:extLst>
                    <a:ext uri="{9D8B030D-6E8A-4147-A177-3AD203B41FA5}">
                      <a16:colId xmlns:a16="http://schemas.microsoft.com/office/drawing/2014/main" val="20000"/>
                    </a:ext>
                  </a:extLst>
                </a:gridCol>
                <a:gridCol w="852407">
                  <a:extLst>
                    <a:ext uri="{9D8B030D-6E8A-4147-A177-3AD203B41FA5}">
                      <a16:colId xmlns:a16="http://schemas.microsoft.com/office/drawing/2014/main" val="20001"/>
                    </a:ext>
                  </a:extLst>
                </a:gridCol>
                <a:gridCol w="474275">
                  <a:extLst>
                    <a:ext uri="{9D8B030D-6E8A-4147-A177-3AD203B41FA5}">
                      <a16:colId xmlns:a16="http://schemas.microsoft.com/office/drawing/2014/main" val="20002"/>
                    </a:ext>
                  </a:extLst>
                </a:gridCol>
                <a:gridCol w="774915">
                  <a:extLst>
                    <a:ext uri="{9D8B030D-6E8A-4147-A177-3AD203B41FA5}">
                      <a16:colId xmlns:a16="http://schemas.microsoft.com/office/drawing/2014/main" val="20003"/>
                    </a:ext>
                  </a:extLst>
                </a:gridCol>
                <a:gridCol w="774915">
                  <a:extLst>
                    <a:ext uri="{9D8B030D-6E8A-4147-A177-3AD203B41FA5}">
                      <a16:colId xmlns:a16="http://schemas.microsoft.com/office/drawing/2014/main" val="20004"/>
                    </a:ext>
                  </a:extLst>
                </a:gridCol>
              </a:tblGrid>
              <a:tr h="216153">
                <a:tc>
                  <a:txBody>
                    <a:bodyPr/>
                    <a:lstStyle/>
                    <a:p>
                      <a:r>
                        <a:rPr lang="en-US" sz="1200" dirty="0"/>
                        <a:t>Header 1</a:t>
                      </a:r>
                    </a:p>
                  </a:txBody>
                  <a:tcPr/>
                </a:tc>
                <a:tc>
                  <a:txBody>
                    <a:bodyPr/>
                    <a:lstStyle/>
                    <a:p>
                      <a:r>
                        <a:rPr lang="en-US" sz="1200" dirty="0"/>
                        <a:t>Header</a:t>
                      </a:r>
                      <a:r>
                        <a:rPr lang="en-US" sz="1200" baseline="0" dirty="0"/>
                        <a:t> 2</a:t>
                      </a:r>
                      <a:endParaRPr lang="en-US" sz="1200"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1"/>
                  </a:ext>
                </a:extLst>
              </a:tr>
              <a:tr h="741656">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pic>
        <p:nvPicPr>
          <p:cNvPr id="7" name="Picture 6" title="Header Row checkbox locatio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591" y="1747980"/>
            <a:ext cx="7768809" cy="995220"/>
          </a:xfrm>
          <a:prstGeom prst="rect">
            <a:avLst/>
          </a:prstGeom>
        </p:spPr>
      </p:pic>
      <p:sp>
        <p:nvSpPr>
          <p:cNvPr id="8" name="Oval 7"/>
          <p:cNvSpPr/>
          <p:nvPr userDrawn="1"/>
        </p:nvSpPr>
        <p:spPr>
          <a:xfrm>
            <a:off x="611385" y="1767009"/>
            <a:ext cx="1083096" cy="759215"/>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p:cNvSpPr/>
          <p:nvPr userDrawn="1"/>
        </p:nvSpPr>
        <p:spPr>
          <a:xfrm>
            <a:off x="4231581" y="2880253"/>
            <a:ext cx="4448013" cy="560170"/>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83790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crease Visibility">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549394" y="702440"/>
            <a:ext cx="80170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r>
              <a:rPr lang="en-US" altLang="en-US" sz="2800" dirty="0">
                <a:latin typeface="Adobe Garamond Pro" charset="0"/>
                <a:ea typeface="Adobe Garamond Pro" charset="0"/>
                <a:cs typeface="Adobe Garamond Pro" charset="0"/>
              </a:rPr>
              <a:t>INCREASE VISIBILITY FOR COLORBLIND </a:t>
            </a:r>
          </a:p>
          <a:p>
            <a:pPr eaLnBrk="1" hangingPunct="1">
              <a:defRPr/>
            </a:pPr>
            <a:r>
              <a:rPr lang="en-US" altLang="en-US" sz="2000" dirty="0">
                <a:latin typeface="+mn-lt"/>
                <a:ea typeface="Adobe Garamond Pro" charset="0"/>
                <a:cs typeface="Adobe Garamond Pro" charset="0"/>
              </a:rPr>
              <a:t>(This Layout is Read Only)</a:t>
            </a:r>
          </a:p>
        </p:txBody>
      </p:sp>
      <p:sp>
        <p:nvSpPr>
          <p:cNvPr id="11" name="Rectangle 10"/>
          <p:cNvSpPr/>
          <p:nvPr userDrawn="1"/>
        </p:nvSpPr>
        <p:spPr>
          <a:xfrm>
            <a:off x="549395" y="1775963"/>
            <a:ext cx="4332571" cy="2308324"/>
          </a:xfrm>
          <a:prstGeom prst="rect">
            <a:avLst/>
          </a:prstGeom>
        </p:spPr>
        <p:txBody>
          <a:bodyPr wrap="square">
            <a:spAutoFit/>
          </a:bodyPr>
          <a:lstStyle/>
          <a:p>
            <a:r>
              <a:rPr lang="en-US" sz="1200" b="1" dirty="0">
                <a:latin typeface="+mn-lt"/>
              </a:rPr>
              <a:t>Some things to</a:t>
            </a:r>
            <a:r>
              <a:rPr lang="en-US" sz="1200" b="1" baseline="0" dirty="0">
                <a:latin typeface="+mn-lt"/>
              </a:rPr>
              <a:t> keep in mind</a:t>
            </a:r>
            <a:r>
              <a:rPr lang="en-US" sz="1200" b="1" dirty="0">
                <a:latin typeface="+mn-lt"/>
              </a:rPr>
              <a:t>:</a:t>
            </a:r>
          </a:p>
          <a:p>
            <a:endParaRPr lang="en-US" sz="1200" b="1" dirty="0">
              <a:latin typeface="+mn-lt"/>
            </a:endParaRPr>
          </a:p>
          <a:p>
            <a:pPr marL="228600" indent="-228600">
              <a:buFont typeface="Arial" charset="0"/>
              <a:buAutoNum type="arabicPeriod"/>
            </a:pPr>
            <a:r>
              <a:rPr lang="en-US" sz="1200" dirty="0">
                <a:latin typeface="+mn-lt"/>
              </a:rPr>
              <a:t>Avoid using orange, red, and green in your template </a:t>
            </a:r>
          </a:p>
          <a:p>
            <a:pPr marL="0" indent="0">
              <a:buFont typeface="Arial" charset="0"/>
              <a:buNone/>
            </a:pPr>
            <a:r>
              <a:rPr lang="en-US" sz="1200" dirty="0">
                <a:latin typeface="+mn-lt"/>
              </a:rPr>
              <a:t>     and text.</a:t>
            </a:r>
          </a:p>
          <a:p>
            <a:pPr marL="228600" indent="-228600">
              <a:buFont typeface="Arial" charset="0"/>
              <a:buAutoNum type="arabicPeriod"/>
            </a:pPr>
            <a:endParaRPr lang="en-US" sz="1200" dirty="0">
              <a:latin typeface="+mn-lt"/>
            </a:endParaRPr>
          </a:p>
          <a:p>
            <a:pPr marL="228600" indent="-228600">
              <a:buFont typeface="Arial" charset="0"/>
              <a:buAutoNum type="arabicPeriod" startAt="2"/>
            </a:pPr>
            <a:r>
              <a:rPr lang="en-US" sz="1200" dirty="0">
                <a:latin typeface="+mn-lt"/>
              </a:rPr>
              <a:t>Use texture in graphs, instead of color, to highlight </a:t>
            </a:r>
          </a:p>
          <a:p>
            <a:pPr marL="0" indent="0">
              <a:buFont typeface="Arial" charset="0"/>
              <a:buNone/>
            </a:pPr>
            <a:r>
              <a:rPr lang="en-US" sz="1200" dirty="0">
                <a:latin typeface="+mn-lt"/>
              </a:rPr>
              <a:t>     points of interest.</a:t>
            </a:r>
          </a:p>
          <a:p>
            <a:pPr>
              <a:buFont typeface="Arial" charset="0"/>
              <a:buChar char="•"/>
            </a:pPr>
            <a:endParaRPr lang="en-US" sz="1200" dirty="0">
              <a:latin typeface="+mn-lt"/>
            </a:endParaRPr>
          </a:p>
          <a:p>
            <a:pPr marL="228600" indent="-228600">
              <a:buFont typeface="Arial" charset="0"/>
              <a:buAutoNum type="arabicPeriod" startAt="3"/>
            </a:pPr>
            <a:r>
              <a:rPr lang="en-US" sz="1200" dirty="0">
                <a:latin typeface="+mn-lt"/>
              </a:rPr>
              <a:t>Circle or use animation to highlight information, rather </a:t>
            </a:r>
          </a:p>
          <a:p>
            <a:pPr marL="0" indent="0">
              <a:buFont typeface="Arial" charset="0"/>
              <a:buNone/>
            </a:pPr>
            <a:r>
              <a:rPr lang="en-US" sz="1200" dirty="0">
                <a:latin typeface="+mn-lt"/>
              </a:rPr>
              <a:t>     than relying on laser pointers or color.</a:t>
            </a:r>
          </a:p>
          <a:p>
            <a:pPr>
              <a:buFont typeface="Arial" charset="0"/>
              <a:buChar char="•"/>
            </a:pPr>
            <a:endParaRPr lang="en-US" sz="1200" dirty="0">
              <a:latin typeface="+mn-lt"/>
            </a:endParaRPr>
          </a:p>
          <a:p>
            <a:pPr>
              <a:buFont typeface="Arial" charset="0"/>
              <a:buNone/>
            </a:pPr>
            <a:r>
              <a:rPr lang="en-US" sz="1200" dirty="0">
                <a:latin typeface="+mn-lt"/>
              </a:rPr>
              <a:t>4.</a:t>
            </a:r>
            <a:r>
              <a:rPr lang="en-US" sz="1200" baseline="0" dirty="0">
                <a:latin typeface="+mn-lt"/>
              </a:rPr>
              <a:t>  </a:t>
            </a:r>
            <a:r>
              <a:rPr lang="en-US" sz="1200" dirty="0">
                <a:latin typeface="+mn-lt"/>
              </a:rPr>
              <a:t>Keep the overall contrast in your presentation high.</a:t>
            </a:r>
          </a:p>
        </p:txBody>
      </p:sp>
      <p:graphicFrame>
        <p:nvGraphicFramePr>
          <p:cNvPr id="3" name="Chart 2" title="good example pie chart with blue, yellow, and a pattern"/>
          <p:cNvGraphicFramePr/>
          <p:nvPr userDrawn="1">
            <p:extLst>
              <p:ext uri="{D42A27DB-BD31-4B8C-83A1-F6EECF244321}">
                <p14:modId xmlns:p14="http://schemas.microsoft.com/office/powerpoint/2010/main" val="21967882"/>
              </p:ext>
            </p:extLst>
          </p:nvPr>
        </p:nvGraphicFramePr>
        <p:xfrm>
          <a:off x="4763668" y="3930317"/>
          <a:ext cx="3642395" cy="234214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userDrawn="1"/>
        </p:nvSpPr>
        <p:spPr>
          <a:xfrm>
            <a:off x="6143223" y="1533437"/>
            <a:ext cx="862884" cy="24252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hart 5" title="Bad example pie chart with red, green, and orange"/>
          <p:cNvGraphicFramePr/>
          <p:nvPr userDrawn="1">
            <p:extLst>
              <p:ext uri="{D42A27DB-BD31-4B8C-83A1-F6EECF244321}">
                <p14:modId xmlns:p14="http://schemas.microsoft.com/office/powerpoint/2010/main" val="1358495945"/>
              </p:ext>
            </p:extLst>
          </p:nvPr>
        </p:nvGraphicFramePr>
        <p:xfrm>
          <a:off x="4763668" y="1398586"/>
          <a:ext cx="3642395" cy="2342146"/>
        </p:xfrm>
        <a:graphic>
          <a:graphicData uri="http://schemas.openxmlformats.org/drawingml/2006/chart">
            <c:chart xmlns:c="http://schemas.openxmlformats.org/drawingml/2006/chart" xmlns:r="http://schemas.openxmlformats.org/officeDocument/2006/relationships" r:id="rId3"/>
          </a:graphicData>
        </a:graphic>
      </p:graphicFrame>
      <p:sp>
        <p:nvSpPr>
          <p:cNvPr id="8" name="Parallelogram 7"/>
          <p:cNvSpPr/>
          <p:nvPr userDrawn="1"/>
        </p:nvSpPr>
        <p:spPr>
          <a:xfrm rot="1260000">
            <a:off x="8120319" y="4424129"/>
            <a:ext cx="281029" cy="856839"/>
          </a:xfrm>
          <a:prstGeom prst="parallelogram">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userDrawn="1"/>
        </p:nvSpPr>
        <p:spPr>
          <a:xfrm rot="11790822">
            <a:off x="7772742" y="5032607"/>
            <a:ext cx="469832" cy="188272"/>
          </a:xfrm>
          <a:prstGeom prst="parallelogram">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11"/>
          <p:cNvSpPr/>
          <p:nvPr userDrawn="1"/>
        </p:nvSpPr>
        <p:spPr>
          <a:xfrm rot="1200000">
            <a:off x="7960606" y="2126044"/>
            <a:ext cx="283522" cy="774915"/>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rallelogram 12"/>
          <p:cNvSpPr/>
          <p:nvPr userDrawn="1"/>
        </p:nvSpPr>
        <p:spPr>
          <a:xfrm rot="-3240000">
            <a:off x="7940931" y="2137205"/>
            <a:ext cx="283522" cy="774915"/>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6215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484188"/>
            <a:ext cx="78867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dirty="0"/>
              <a:t>Slide Title</a:t>
            </a:r>
          </a:p>
        </p:txBody>
      </p:sp>
      <p:sp>
        <p:nvSpPr>
          <p:cNvPr id="1027" name="Text Placeholder 2"/>
          <p:cNvSpPr>
            <a:spLocks noGrp="1"/>
          </p:cNvSpPr>
          <p:nvPr>
            <p:ph type="body" idx="1"/>
          </p:nvPr>
        </p:nvSpPr>
        <p:spPr bwMode="auto">
          <a:xfrm>
            <a:off x="628650" y="1931988"/>
            <a:ext cx="78867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1027475" y="6473459"/>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97354EB8-215C-3F4A-9C90-41B6E9D7CA1D}" type="datetimeFigureOut">
              <a:rPr lang="en-US" smtClean="0"/>
              <a:pPr>
                <a:defRPr/>
              </a:pPr>
              <a:t>4/2/2020</a:t>
            </a:fld>
            <a:endParaRPr lang="en-US"/>
          </a:p>
        </p:txBody>
      </p:sp>
      <p:sp>
        <p:nvSpPr>
          <p:cNvPr id="5" name="Footer Placeholder 4"/>
          <p:cNvSpPr>
            <a:spLocks noGrp="1"/>
          </p:cNvSpPr>
          <p:nvPr>
            <p:ph type="ftr" sz="quarter" idx="3"/>
          </p:nvPr>
        </p:nvSpPr>
        <p:spPr>
          <a:xfrm>
            <a:off x="3157657" y="646552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23"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6" r:id="rId13"/>
    <p:sldLayoutId id="2147483724" r:id="rId14"/>
    <p:sldLayoutId id="2147483725" r:id="rId15"/>
    <p:sldLayoutId id="2147483727" r:id="rId16"/>
    <p:sldLayoutId id="2147483728" r:id="rId17"/>
    <p:sldLayoutId id="2147483729" r:id="rId18"/>
    <p:sldLayoutId id="2147483730" r:id="rId19"/>
  </p:sldLayoutIdLst>
  <p:txStyles>
    <p:titleStyle>
      <a:lvl1pPr algn="l" rtl="0" eaLnBrk="1" fontAlgn="base" hangingPunct="1">
        <a:lnSpc>
          <a:spcPct val="90000"/>
        </a:lnSpc>
        <a:spcBef>
          <a:spcPct val="0"/>
        </a:spcBef>
        <a:spcAft>
          <a:spcPct val="0"/>
        </a:spcAft>
        <a:defRPr sz="4400" kern="1200" cap="small" baseline="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nami.org/find-support/diverse-communities/african-americans" TargetMode="External"/><Relationship Id="rId4" Type="http://schemas.openxmlformats.org/officeDocument/2006/relationships/chart" Target="../charts/char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nami.org/find-support/diverse-communities/african-american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nami.org/find-support/diverse-communities/african-american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260389" y="4473219"/>
            <a:ext cx="7493868" cy="907771"/>
          </a:xfrm>
        </p:spPr>
        <p:txBody>
          <a:bodyPr>
            <a:normAutofit/>
          </a:bodyPr>
          <a:lstStyle/>
          <a:p>
            <a:pPr algn="r"/>
            <a:r>
              <a:rPr lang="en-US" dirty="0"/>
              <a:t>Residency 2020 Advocacy Project</a:t>
            </a:r>
          </a:p>
        </p:txBody>
      </p:sp>
      <p:sp>
        <p:nvSpPr>
          <p:cNvPr id="4" name="Subtitle 3"/>
          <p:cNvSpPr>
            <a:spLocks noGrp="1"/>
          </p:cNvSpPr>
          <p:nvPr>
            <p:ph type="subTitle" idx="1"/>
          </p:nvPr>
        </p:nvSpPr>
        <p:spPr>
          <a:xfrm>
            <a:off x="955590" y="5380989"/>
            <a:ext cx="7798668" cy="986859"/>
          </a:xfrm>
        </p:spPr>
        <p:txBody>
          <a:bodyPr/>
          <a:lstStyle/>
          <a:p>
            <a:pPr algn="r"/>
            <a:r>
              <a:rPr lang="en-US" dirty="0"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84187"/>
            <a:ext cx="7886700" cy="2184871"/>
          </a:xfrm>
        </p:spPr>
        <p:txBody>
          <a:bodyPr>
            <a:normAutofit fontScale="90000"/>
          </a:bodyPr>
          <a:lstStyle/>
          <a:p>
            <a:pPr algn="ctr"/>
            <a:r>
              <a:rPr lang="en-US" dirty="0"/>
              <a:t>Challenge:  The African American population underutilizes mental health care services. </a:t>
            </a:r>
          </a:p>
        </p:txBody>
      </p:sp>
      <p:sp>
        <p:nvSpPr>
          <p:cNvPr id="5" name="Title 3">
            <a:extLst>
              <a:ext uri="{FF2B5EF4-FFF2-40B4-BE49-F238E27FC236}">
                <a16:creationId xmlns:a16="http://schemas.microsoft.com/office/drawing/2014/main" id="{E7A02FAC-87EB-4217-9D09-C2FDF8B295AA}"/>
              </a:ext>
            </a:extLst>
          </p:cNvPr>
          <p:cNvSpPr txBox="1">
            <a:spLocks/>
          </p:cNvSpPr>
          <p:nvPr/>
        </p:nvSpPr>
        <p:spPr bwMode="auto">
          <a:xfrm>
            <a:off x="628650" y="3198341"/>
            <a:ext cx="7886700" cy="218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rmAutofit/>
          </a:bodyPr>
          <a:lstStyle>
            <a:lvl1pPr algn="l" rtl="0" eaLnBrk="1" fontAlgn="base" hangingPunct="1">
              <a:lnSpc>
                <a:spcPct val="90000"/>
              </a:lnSpc>
              <a:spcBef>
                <a:spcPct val="0"/>
              </a:spcBef>
              <a:spcAft>
                <a:spcPct val="0"/>
              </a:spcAft>
              <a:defRPr sz="4400" kern="1200" cap="small" baseline="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a:lstStyle>
          <a:p>
            <a:endParaRPr lang="en-US" dirty="0"/>
          </a:p>
        </p:txBody>
      </p:sp>
      <p:graphicFrame>
        <p:nvGraphicFramePr>
          <p:cNvPr id="8" name="Chart 7">
            <a:extLst>
              <a:ext uri="{FF2B5EF4-FFF2-40B4-BE49-F238E27FC236}">
                <a16:creationId xmlns:a16="http://schemas.microsoft.com/office/drawing/2014/main" id="{09B73104-1AB2-4445-B04C-47B15F63A4C2}"/>
              </a:ext>
            </a:extLst>
          </p:cNvPr>
          <p:cNvGraphicFramePr/>
          <p:nvPr>
            <p:extLst>
              <p:ext uri="{D42A27DB-BD31-4B8C-83A1-F6EECF244321}">
                <p14:modId xmlns:p14="http://schemas.microsoft.com/office/powerpoint/2010/main" val="4264182962"/>
              </p:ext>
            </p:extLst>
          </p:nvPr>
        </p:nvGraphicFramePr>
        <p:xfrm>
          <a:off x="4206420" y="2703301"/>
          <a:ext cx="5153544" cy="32973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8A0EA2F1-834F-41E0-8D17-ABFEDF427A17}"/>
              </a:ext>
            </a:extLst>
          </p:cNvPr>
          <p:cNvGraphicFramePr/>
          <p:nvPr>
            <p:extLst>
              <p:ext uri="{D42A27DB-BD31-4B8C-83A1-F6EECF244321}">
                <p14:modId xmlns:p14="http://schemas.microsoft.com/office/powerpoint/2010/main" val="2282695192"/>
              </p:ext>
            </p:extLst>
          </p:nvPr>
        </p:nvGraphicFramePr>
        <p:xfrm>
          <a:off x="-84159" y="2703301"/>
          <a:ext cx="4838700" cy="3299368"/>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le 9">
            <a:extLst>
              <a:ext uri="{FF2B5EF4-FFF2-40B4-BE49-F238E27FC236}">
                <a16:creationId xmlns:a16="http://schemas.microsoft.com/office/drawing/2014/main" id="{ABC7D238-D88B-4626-8A46-59006F755DAA}"/>
              </a:ext>
            </a:extLst>
          </p:cNvPr>
          <p:cNvSpPr>
            <a:spLocks noChangeArrowheads="1"/>
          </p:cNvSpPr>
          <p:nvPr/>
        </p:nvSpPr>
        <p:spPr bwMode="auto">
          <a:xfrm>
            <a:off x="1647930" y="5984556"/>
            <a:ext cx="9405257" cy="27699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Source:  “NAMI.” </a:t>
            </a:r>
            <a:r>
              <a:rPr kumimoji="0" lang="en-US" altLang="en-US" sz="1200" b="0" i="1"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NAMI</a:t>
            </a:r>
            <a:r>
              <a:rPr kumimoji="0" lang="en-US" altLang="en-US" sz="12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 </a:t>
            </a:r>
            <a:r>
              <a:rPr kumimoji="0" lang="en-US" altLang="en-US" sz="1200" b="0" i="0" u="none" strike="noStrike" cap="none" normalizeH="0" baseline="0" dirty="0">
                <a:ln>
                  <a:noFill/>
                </a:ln>
                <a:solidFill>
                  <a:srgbClr val="1155CC"/>
                </a:solidFill>
                <a:effectLst/>
                <a:latin typeface="Times New Roman" panose="02020603050405020304" pitchFamily="18" charset="0"/>
                <a:cs typeface="Times New Roman" panose="02020603050405020304" pitchFamily="18" charset="0"/>
                <a:hlinkClick r:id="rId5"/>
              </a:rPr>
              <a:t>www.nami.org/find-support/diverse-communities/african-americans</a:t>
            </a:r>
            <a:r>
              <a:rPr kumimoji="0" lang="en-US" altLang="en-US" sz="1200" b="0"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a:t>
            </a:r>
            <a:r>
              <a:rPr kumimoji="0" lang="en-US" altLang="en-US" sz="6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0325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7A02FAC-87EB-4217-9D09-C2FDF8B295AA}"/>
              </a:ext>
            </a:extLst>
          </p:cNvPr>
          <p:cNvSpPr txBox="1">
            <a:spLocks/>
          </p:cNvSpPr>
          <p:nvPr/>
        </p:nvSpPr>
        <p:spPr bwMode="auto">
          <a:xfrm>
            <a:off x="628650" y="3198341"/>
            <a:ext cx="7886700" cy="218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rmAutofit/>
          </a:bodyPr>
          <a:lstStyle>
            <a:lvl1pPr algn="l" rtl="0" eaLnBrk="1" fontAlgn="base" hangingPunct="1">
              <a:lnSpc>
                <a:spcPct val="90000"/>
              </a:lnSpc>
              <a:spcBef>
                <a:spcPct val="0"/>
              </a:spcBef>
              <a:spcAft>
                <a:spcPct val="0"/>
              </a:spcAft>
              <a:defRPr sz="4400" kern="1200" cap="small" baseline="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a:lstStyle>
          <a:p>
            <a:endParaRPr lang="en-US" dirty="0"/>
          </a:p>
        </p:txBody>
      </p:sp>
      <p:sp>
        <p:nvSpPr>
          <p:cNvPr id="7" name="Title 3">
            <a:extLst>
              <a:ext uri="{FF2B5EF4-FFF2-40B4-BE49-F238E27FC236}">
                <a16:creationId xmlns:a16="http://schemas.microsoft.com/office/drawing/2014/main" id="{B3B89403-8E82-4FCF-AB77-FED42EE85442}"/>
              </a:ext>
            </a:extLst>
          </p:cNvPr>
          <p:cNvSpPr txBox="1">
            <a:spLocks/>
          </p:cNvSpPr>
          <p:nvPr/>
        </p:nvSpPr>
        <p:spPr bwMode="auto">
          <a:xfrm>
            <a:off x="628650" y="509283"/>
            <a:ext cx="8010024" cy="537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rmAutofit fontScale="55000" lnSpcReduction="20000"/>
          </a:bodyPr>
          <a:lstStyle>
            <a:lvl1pPr algn="l" rtl="0" eaLnBrk="1" fontAlgn="base" hangingPunct="1">
              <a:lnSpc>
                <a:spcPct val="90000"/>
              </a:lnSpc>
              <a:spcBef>
                <a:spcPct val="0"/>
              </a:spcBef>
              <a:spcAft>
                <a:spcPct val="0"/>
              </a:spcAft>
              <a:defRPr sz="4400" kern="1200" cap="small" baseline="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a:lstStyle>
          <a:p>
            <a:pPr algn="ctr"/>
            <a:r>
              <a:rPr lang="en-US" sz="7300" b="1" dirty="0"/>
              <a:t>ADVOCACY:  The AAMHFA APP</a:t>
            </a:r>
            <a:r>
              <a:rPr lang="en-US" sz="7300" dirty="0"/>
              <a:t> </a:t>
            </a:r>
            <a:endParaRPr lang="en-US" sz="3300" dirty="0"/>
          </a:p>
          <a:p>
            <a:endParaRPr lang="en-US" dirty="0"/>
          </a:p>
          <a:p>
            <a:r>
              <a:rPr lang="en-US" dirty="0"/>
              <a:t>The African American Mental Health First Aid (AAMFHA) is a platform dedicated to assisting African Americans with mental health needs. We do that by allowing people around the world and in our community to connect, talk and share advice with one another and to find places to meet up right from the AAMHFA app. We find FUN activities that are mental health-friendly, mental health professionals, primary care physicians and so much more. </a:t>
            </a:r>
          </a:p>
          <a:p>
            <a:endParaRPr lang="en-US" dirty="0"/>
          </a:p>
          <a:p>
            <a:pPr algn="ctr"/>
            <a:r>
              <a:rPr lang="en-US" dirty="0"/>
              <a:t>This app would be FREE</a:t>
            </a:r>
          </a:p>
          <a:p>
            <a:r>
              <a:rPr lang="en-US" dirty="0"/>
              <a:t>and available on Google Play and the App store.</a:t>
            </a:r>
          </a:p>
        </p:txBody>
      </p:sp>
    </p:spTree>
    <p:extLst>
      <p:ext uri="{BB962C8B-B14F-4D97-AF65-F5344CB8AC3E}">
        <p14:creationId xmlns:p14="http://schemas.microsoft.com/office/powerpoint/2010/main" val="176968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962130"/>
            <a:ext cx="7886700" cy="4933740"/>
          </a:xfrm>
        </p:spPr>
        <p:txBody>
          <a:bodyPr>
            <a:normAutofit fontScale="90000"/>
          </a:bodyPr>
          <a:lstStyle/>
          <a:p>
            <a:pPr algn="ctr"/>
            <a:r>
              <a:rPr lang="en-US" b="1" dirty="0"/>
              <a:t>GOAL: Increase Awareness</a:t>
            </a:r>
            <a:r>
              <a:rPr lang="en-US" dirty="0"/>
              <a:t/>
            </a:r>
            <a:br>
              <a:rPr lang="en-US" dirty="0"/>
            </a:br>
            <a:r>
              <a:rPr lang="en-US" sz="3600" dirty="0"/>
              <a:t>within the African American community of the benefits of mental health care.</a:t>
            </a:r>
            <a:r>
              <a:rPr lang="en-US" sz="3200" dirty="0"/>
              <a:t/>
            </a:r>
            <a:br>
              <a:rPr lang="en-US" sz="3200" dirty="0"/>
            </a:br>
            <a:r>
              <a:rPr lang="en-US" sz="3200" dirty="0"/>
              <a:t/>
            </a:r>
            <a:br>
              <a:rPr lang="en-US" sz="3200" dirty="0"/>
            </a:br>
            <a:r>
              <a:rPr lang="en-US" sz="4000" b="1" dirty="0"/>
              <a:t>- Build an active user base of at least 3,000 within two years</a:t>
            </a:r>
            <a:br>
              <a:rPr lang="en-US" sz="4000" b="1" dirty="0"/>
            </a:br>
            <a:r>
              <a:rPr lang="en-US" sz="4000" b="1" dirty="0"/>
              <a:t>- Have 1,000 users complete awareness module within two years</a:t>
            </a:r>
            <a:endParaRPr lang="en-US" dirty="0"/>
          </a:p>
        </p:txBody>
      </p:sp>
    </p:spTree>
    <p:extLst>
      <p:ext uri="{BB962C8B-B14F-4D97-AF65-F5344CB8AC3E}">
        <p14:creationId xmlns:p14="http://schemas.microsoft.com/office/powerpoint/2010/main" val="3083237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962130"/>
            <a:ext cx="7886700" cy="4933740"/>
          </a:xfrm>
        </p:spPr>
        <p:txBody>
          <a:bodyPr>
            <a:normAutofit/>
          </a:bodyPr>
          <a:lstStyle/>
          <a:p>
            <a:pPr algn="ctr"/>
            <a:r>
              <a:rPr lang="en-US" b="1" dirty="0"/>
              <a:t>GOAL: Connect</a:t>
            </a:r>
            <a:r>
              <a:rPr lang="en-US" sz="3200" b="1" dirty="0"/>
              <a:t/>
            </a:r>
            <a:br>
              <a:rPr lang="en-US" sz="3200" b="1" dirty="0"/>
            </a:br>
            <a:r>
              <a:rPr lang="en-US" sz="3600" dirty="0"/>
              <a:t>the African-American community to</a:t>
            </a:r>
            <a:r>
              <a:rPr lang="en-US" sz="4000" dirty="0"/>
              <a:t> </a:t>
            </a:r>
            <a:r>
              <a:rPr lang="en-US" sz="3600" dirty="0"/>
              <a:t>low cost, high quality, culturally competent mental health care.</a:t>
            </a:r>
            <a:br>
              <a:rPr lang="en-US" sz="3600" dirty="0"/>
            </a:br>
            <a:r>
              <a:rPr lang="en-US" sz="3600" dirty="0"/>
              <a:t/>
            </a:r>
            <a:br>
              <a:rPr lang="en-US" sz="3600" dirty="0"/>
            </a:br>
            <a:r>
              <a:rPr lang="en-US" sz="3600" b="1" dirty="0"/>
              <a:t>- Integrate user base to utilize open path collective</a:t>
            </a:r>
            <a:br>
              <a:rPr lang="en-US" sz="3600" b="1" dirty="0"/>
            </a:br>
            <a:r>
              <a:rPr lang="en-US" sz="3600" b="1" dirty="0"/>
              <a:t>- Have at least 1,000 counselors contacted through app. </a:t>
            </a:r>
            <a:endParaRPr lang="en-US" b="1" dirty="0"/>
          </a:p>
        </p:txBody>
      </p:sp>
    </p:spTree>
    <p:extLst>
      <p:ext uri="{BB962C8B-B14F-4D97-AF65-F5344CB8AC3E}">
        <p14:creationId xmlns:p14="http://schemas.microsoft.com/office/powerpoint/2010/main" val="2221972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519" y="628273"/>
            <a:ext cx="8655393" cy="940958"/>
          </a:xfrm>
        </p:spPr>
        <p:txBody>
          <a:bodyPr/>
          <a:lstStyle/>
          <a:p>
            <a:pPr algn="ctr"/>
            <a:r>
              <a:rPr lang="en-US" dirty="0"/>
              <a:t>Barrier: Awareness</a:t>
            </a:r>
          </a:p>
        </p:txBody>
      </p:sp>
      <p:sp>
        <p:nvSpPr>
          <p:cNvPr id="2" name="Rectangle 1">
            <a:extLst>
              <a:ext uri="{FF2B5EF4-FFF2-40B4-BE49-F238E27FC236}">
                <a16:creationId xmlns:a16="http://schemas.microsoft.com/office/drawing/2014/main" id="{EB004659-3763-4564-A793-570272D76398}"/>
              </a:ext>
            </a:extLst>
          </p:cNvPr>
          <p:cNvSpPr/>
          <p:nvPr/>
        </p:nvSpPr>
        <p:spPr>
          <a:xfrm>
            <a:off x="527222" y="1307631"/>
            <a:ext cx="6486193" cy="4555093"/>
          </a:xfrm>
          <a:prstGeom prst="rect">
            <a:avLst/>
          </a:prstGeom>
        </p:spPr>
        <p:txBody>
          <a:bodyPr wrap="square">
            <a:spAutoFit/>
          </a:bodyPr>
          <a:lstStyle/>
          <a:p>
            <a:pPr algn="ctr"/>
            <a:r>
              <a:rPr lang="en-US" sz="2400" b="1" dirty="0">
                <a:latin typeface="Garamond" panose="02020404030301010803" pitchFamily="18" charset="0"/>
              </a:rPr>
              <a:t>Religion</a:t>
            </a:r>
          </a:p>
          <a:p>
            <a:r>
              <a:rPr lang="en-US" sz="2000" b="1" dirty="0">
                <a:latin typeface="Garamond" panose="02020404030301010803" pitchFamily="18" charset="0"/>
              </a:rPr>
              <a:t>Qualitative research revealed that religious African Americans are less likely to seek professional help for mental problems and feel that they have been taught to cope through God instead.</a:t>
            </a:r>
          </a:p>
          <a:p>
            <a:r>
              <a:rPr lang="en-US" sz="1400" dirty="0">
                <a:latin typeface="Garamond" panose="02020404030301010803" pitchFamily="18" charset="0"/>
              </a:rPr>
              <a:t>Source: </a:t>
            </a:r>
            <a:r>
              <a:rPr lang="en-US" sz="1400" dirty="0" err="1">
                <a:latin typeface="Garamond" panose="02020404030301010803" pitchFamily="18" charset="0"/>
              </a:rPr>
              <a:t>Avent</a:t>
            </a:r>
            <a:r>
              <a:rPr lang="en-US" sz="1400" dirty="0">
                <a:latin typeface="Garamond" panose="02020404030301010803" pitchFamily="18" charset="0"/>
              </a:rPr>
              <a:t>, J., Cashwell, C., &amp; Jelly, S. (2015). African American pastors on mental health, </a:t>
            </a:r>
            <a:r>
              <a:rPr lang="en-US" sz="1400" dirty="0" err="1">
                <a:latin typeface="Garamond" panose="02020404030301010803" pitchFamily="18" charset="0"/>
              </a:rPr>
              <a:t>coping,and</a:t>
            </a:r>
            <a:r>
              <a:rPr lang="en-US" sz="1400" dirty="0">
                <a:latin typeface="Garamond" panose="02020404030301010803" pitchFamily="18" charset="0"/>
              </a:rPr>
              <a:t> help seeking. Counseling and Values (60), 32-47.</a:t>
            </a:r>
            <a:endParaRPr lang="en-US" sz="1200" dirty="0">
              <a:latin typeface="Garamond" panose="02020404030301010803" pitchFamily="18" charset="0"/>
            </a:endParaRPr>
          </a:p>
          <a:p>
            <a:endParaRPr lang="en-US" sz="2000" dirty="0">
              <a:latin typeface="Garamond" panose="02020404030301010803" pitchFamily="18" charset="0"/>
            </a:endParaRPr>
          </a:p>
          <a:p>
            <a:endParaRPr lang="en-US" sz="2000" dirty="0">
              <a:latin typeface="Garamond" panose="02020404030301010803" pitchFamily="18" charset="0"/>
            </a:endParaRPr>
          </a:p>
          <a:p>
            <a:r>
              <a:rPr lang="en-US" sz="2000" b="1" dirty="0">
                <a:latin typeface="Garamond" panose="02020404030301010803" pitchFamily="18" charset="0"/>
              </a:rPr>
              <a:t>Religion and spirituality are recognized not only as alternative coping resource within African American communities, but also protective factors against anxiety, depression, and grief.</a:t>
            </a:r>
          </a:p>
          <a:p>
            <a:r>
              <a:rPr lang="en-US" sz="1400" dirty="0">
                <a:latin typeface="Garamond" panose="02020404030301010803" pitchFamily="18" charset="0"/>
              </a:rPr>
              <a:t>Source: </a:t>
            </a:r>
            <a:r>
              <a:rPr lang="en-US" sz="1200" dirty="0" err="1">
                <a:latin typeface="Times New Roman" panose="02020603050405020304" pitchFamily="18" charset="0"/>
              </a:rPr>
              <a:t>Fripp</a:t>
            </a:r>
            <a:r>
              <a:rPr lang="en-US" sz="1200" dirty="0">
                <a:latin typeface="Times New Roman" panose="02020603050405020304" pitchFamily="18" charset="0"/>
              </a:rPr>
              <a:t>, J., &amp;amp; </a:t>
            </a:r>
            <a:r>
              <a:rPr lang="en-US" sz="1200" dirty="0" err="1">
                <a:latin typeface="Times New Roman" panose="02020603050405020304" pitchFamily="18" charset="0"/>
              </a:rPr>
              <a:t>Garlson</a:t>
            </a:r>
            <a:r>
              <a:rPr lang="en-US" sz="1200" dirty="0">
                <a:latin typeface="Times New Roman" panose="02020603050405020304" pitchFamily="18" charset="0"/>
              </a:rPr>
              <a:t>, R. (2017). Exploring the influence of attitude and stigma on participation </a:t>
            </a:r>
            <a:r>
              <a:rPr lang="en-US" sz="1200" dirty="0" err="1">
                <a:latin typeface="Times New Roman" panose="02020603050405020304" pitchFamily="18" charset="0"/>
              </a:rPr>
              <a:t>ofAfrican</a:t>
            </a:r>
            <a:r>
              <a:rPr lang="en-US" sz="1200" dirty="0">
                <a:latin typeface="Times New Roman" panose="02020603050405020304" pitchFamily="18" charset="0"/>
              </a:rPr>
              <a:t> American and Latino population in mental health services. Journal of </a:t>
            </a:r>
            <a:r>
              <a:rPr lang="en-US" sz="1200" dirty="0">
                <a:latin typeface="Times New Roman" panose="02020603050405020304" pitchFamily="18" charset="0"/>
                <a:ea typeface="Calibri" panose="020F0502020204030204" pitchFamily="34" charset="0"/>
              </a:rPr>
              <a:t>Multicultural Counseling and Development, (45), 80-94).</a:t>
            </a:r>
            <a:endParaRPr lang="en-US" sz="1200" dirty="0">
              <a:latin typeface="Garamond" panose="02020404030301010803" pitchFamily="18" charset="0"/>
            </a:endParaRPr>
          </a:p>
        </p:txBody>
      </p:sp>
      <p:pic>
        <p:nvPicPr>
          <p:cNvPr id="2050" name="Picture 2" descr="Image result for church">
            <a:extLst>
              <a:ext uri="{FF2B5EF4-FFF2-40B4-BE49-F238E27FC236}">
                <a16:creationId xmlns:a16="http://schemas.microsoft.com/office/drawing/2014/main" id="{6E783D0C-0C7D-4882-94A6-BB31E5EFD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3415" y="2227921"/>
            <a:ext cx="1707880" cy="2714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90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519" y="723086"/>
            <a:ext cx="8655393" cy="940958"/>
          </a:xfrm>
        </p:spPr>
        <p:txBody>
          <a:bodyPr/>
          <a:lstStyle/>
          <a:p>
            <a:pPr algn="ctr"/>
            <a:r>
              <a:rPr lang="en-US" dirty="0"/>
              <a:t>Barrier: Awareness</a:t>
            </a:r>
          </a:p>
        </p:txBody>
      </p:sp>
      <p:sp>
        <p:nvSpPr>
          <p:cNvPr id="3" name="Rectangle 2">
            <a:extLst>
              <a:ext uri="{FF2B5EF4-FFF2-40B4-BE49-F238E27FC236}">
                <a16:creationId xmlns:a16="http://schemas.microsoft.com/office/drawing/2014/main" id="{A7D854C5-7C2A-4BC1-A7E6-81598F58A372}"/>
              </a:ext>
            </a:extLst>
          </p:cNvPr>
          <p:cNvSpPr/>
          <p:nvPr/>
        </p:nvSpPr>
        <p:spPr>
          <a:xfrm>
            <a:off x="635581" y="1692828"/>
            <a:ext cx="7195434" cy="4708981"/>
          </a:xfrm>
          <a:prstGeom prst="rect">
            <a:avLst/>
          </a:prstGeom>
        </p:spPr>
        <p:txBody>
          <a:bodyPr wrap="square">
            <a:spAutoFit/>
          </a:bodyPr>
          <a:lstStyle/>
          <a:p>
            <a:pPr algn="ctr"/>
            <a:r>
              <a:rPr lang="en-US" sz="2400" b="1" dirty="0">
                <a:latin typeface="Garamond" panose="02020404030301010803" pitchFamily="18" charset="0"/>
              </a:rPr>
              <a:t>Stigma</a:t>
            </a:r>
          </a:p>
          <a:p>
            <a:r>
              <a:rPr lang="en-US" sz="2000" b="1" dirty="0">
                <a:latin typeface="Garamond" panose="02020404030301010803" pitchFamily="18" charset="0"/>
              </a:rPr>
              <a:t>People of color have experience negative treatment and bias.  The idea of mistreatment in the clinical setting may deter them from participating in counseling services. </a:t>
            </a:r>
          </a:p>
          <a:p>
            <a:r>
              <a:rPr lang="en-US" sz="1400" dirty="0">
                <a:latin typeface="Garamond" panose="02020404030301010803" pitchFamily="18" charset="0"/>
              </a:rPr>
              <a:t>Source: </a:t>
            </a:r>
            <a:r>
              <a:rPr lang="en-US" sz="1400" dirty="0" err="1">
                <a:latin typeface="Garamond" panose="02020404030301010803" pitchFamily="18" charset="0"/>
              </a:rPr>
              <a:t>Fripp</a:t>
            </a:r>
            <a:r>
              <a:rPr lang="en-US" sz="1400" dirty="0">
                <a:latin typeface="Garamond" panose="02020404030301010803" pitchFamily="18" charset="0"/>
              </a:rPr>
              <a:t>, J., &amp; </a:t>
            </a:r>
            <a:r>
              <a:rPr lang="en-US" sz="1400" dirty="0" err="1">
                <a:latin typeface="Garamond" panose="02020404030301010803" pitchFamily="18" charset="0"/>
              </a:rPr>
              <a:t>Garlson</a:t>
            </a:r>
            <a:r>
              <a:rPr lang="en-US" sz="1400" dirty="0">
                <a:latin typeface="Garamond" panose="02020404030301010803" pitchFamily="18" charset="0"/>
              </a:rPr>
              <a:t>, R. (2017). Exploring the influence of attitude and stigma on participation </a:t>
            </a:r>
            <a:r>
              <a:rPr lang="en-US" sz="1400" dirty="0" err="1">
                <a:latin typeface="Garamond" panose="02020404030301010803" pitchFamily="18" charset="0"/>
              </a:rPr>
              <a:t>ofAfrican</a:t>
            </a:r>
            <a:r>
              <a:rPr lang="en-US" sz="1400" dirty="0">
                <a:latin typeface="Garamond" panose="02020404030301010803" pitchFamily="18" charset="0"/>
              </a:rPr>
              <a:t> American and Latino population in mental health services. Journal of Multicultural Counseling and Development, (45), 80-94.</a:t>
            </a:r>
          </a:p>
          <a:p>
            <a:endParaRPr lang="en-US" sz="2000" dirty="0">
              <a:latin typeface="Garamond" panose="02020404030301010803" pitchFamily="18" charset="0"/>
            </a:endParaRPr>
          </a:p>
          <a:p>
            <a:r>
              <a:rPr lang="en-US" sz="2000" b="1" dirty="0">
                <a:latin typeface="Garamond" panose="02020404030301010803" pitchFamily="18" charset="0"/>
              </a:rPr>
              <a:t>A deeply held belief in African American culture </a:t>
            </a:r>
          </a:p>
          <a:p>
            <a:r>
              <a:rPr lang="en-US" sz="2000" b="1" dirty="0">
                <a:latin typeface="Garamond" panose="02020404030301010803" pitchFamily="18" charset="0"/>
              </a:rPr>
              <a:t>since slavery has been that one should endure life’s </a:t>
            </a:r>
          </a:p>
          <a:p>
            <a:r>
              <a:rPr lang="en-US" sz="2000" b="1" dirty="0">
                <a:latin typeface="Garamond" panose="02020404030301010803" pitchFamily="18" charset="0"/>
              </a:rPr>
              <a:t>difficulties without complaint or appearing weak </a:t>
            </a:r>
          </a:p>
          <a:p>
            <a:r>
              <a:rPr lang="en-US" b="1" dirty="0">
                <a:latin typeface="Garamond" panose="02020404030301010803" pitchFamily="18" charset="0"/>
              </a:rPr>
              <a:t>(</a:t>
            </a:r>
            <a:r>
              <a:rPr lang="en-US" altLang="en-US" b="1" dirty="0">
                <a:solidFill>
                  <a:srgbClr val="333333"/>
                </a:solidFill>
                <a:latin typeface="Times New Roman" panose="02020603050405020304" pitchFamily="18" charset="0"/>
                <a:cs typeface="Times New Roman" panose="02020603050405020304" pitchFamily="18" charset="0"/>
              </a:rPr>
              <a:t>NAMI, 2019). </a:t>
            </a:r>
          </a:p>
          <a:p>
            <a:r>
              <a:rPr lang="en-US" altLang="en-US" sz="1400" dirty="0">
                <a:solidFill>
                  <a:srgbClr val="333333"/>
                </a:solidFill>
                <a:latin typeface="Times New Roman" panose="02020603050405020304" pitchFamily="18" charset="0"/>
                <a:cs typeface="Times New Roman" panose="02020603050405020304" pitchFamily="18" charset="0"/>
              </a:rPr>
              <a:t>Source: NAMI. (2019). African American Mental Health. NAMI.  Retrieved from </a:t>
            </a:r>
            <a:r>
              <a:rPr lang="en-US" altLang="en-US" sz="1400" dirty="0">
                <a:solidFill>
                  <a:srgbClr val="1155CC"/>
                </a:solidFill>
                <a:latin typeface="Times New Roman" panose="02020603050405020304" pitchFamily="18" charset="0"/>
                <a:cs typeface="Times New Roman" panose="02020603050405020304" pitchFamily="18" charset="0"/>
                <a:hlinkClick r:id="rId2"/>
              </a:rPr>
              <a:t>www.nami.org/find-support/diverse-communities/african-americans</a:t>
            </a:r>
            <a:r>
              <a:rPr lang="en-US" altLang="en-US" sz="1400" dirty="0">
                <a:solidFill>
                  <a:srgbClr val="333333"/>
                </a:solidFill>
                <a:latin typeface="Times New Roman" panose="02020603050405020304" pitchFamily="18" charset="0"/>
                <a:cs typeface="Times New Roman" panose="02020603050405020304" pitchFamily="18" charset="0"/>
              </a:rPr>
              <a:t>.</a:t>
            </a:r>
            <a:r>
              <a:rPr lang="en-US" altLang="en-US" sz="400" dirty="0"/>
              <a:t> </a:t>
            </a:r>
            <a:endParaRPr lang="en-US" altLang="en-US" sz="2400" dirty="0">
              <a:latin typeface="Arial" panose="020B0604020202020204" pitchFamily="34" charset="0"/>
            </a:endParaRPr>
          </a:p>
          <a:p>
            <a:endParaRPr lang="en-US" sz="2400" dirty="0">
              <a:latin typeface="Garamond" panose="02020404030301010803" pitchFamily="18" charset="0"/>
            </a:endParaRPr>
          </a:p>
          <a:p>
            <a:endParaRPr lang="en-US" sz="2400" dirty="0">
              <a:latin typeface="Garamond" panose="02020404030301010803" pitchFamily="18" charset="0"/>
            </a:endParaRPr>
          </a:p>
        </p:txBody>
      </p:sp>
      <p:sp>
        <p:nvSpPr>
          <p:cNvPr id="5" name="Rectangle 1">
            <a:extLst>
              <a:ext uri="{FF2B5EF4-FFF2-40B4-BE49-F238E27FC236}">
                <a16:creationId xmlns:a16="http://schemas.microsoft.com/office/drawing/2014/main" id="{9DCD5945-B91E-4F6C-A226-B139CF125D02}"/>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100" name="Picture 4" descr="Image result for stigma">
            <a:extLst>
              <a:ext uri="{FF2B5EF4-FFF2-40B4-BE49-F238E27FC236}">
                <a16:creationId xmlns:a16="http://schemas.microsoft.com/office/drawing/2014/main" id="{6B03CE72-E93B-41D6-B394-1FB6CECF64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014" y="3279807"/>
            <a:ext cx="3122002" cy="3122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447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519" y="723086"/>
            <a:ext cx="8655393" cy="940958"/>
          </a:xfrm>
        </p:spPr>
        <p:txBody>
          <a:bodyPr/>
          <a:lstStyle/>
          <a:p>
            <a:pPr algn="ctr"/>
            <a:r>
              <a:rPr lang="en-US" dirty="0"/>
              <a:t>Barrier: Accessibility</a:t>
            </a:r>
          </a:p>
        </p:txBody>
      </p:sp>
      <p:sp>
        <p:nvSpPr>
          <p:cNvPr id="3" name="Rectangle 2">
            <a:extLst>
              <a:ext uri="{FF2B5EF4-FFF2-40B4-BE49-F238E27FC236}">
                <a16:creationId xmlns:a16="http://schemas.microsoft.com/office/drawing/2014/main" id="{A7D854C5-7C2A-4BC1-A7E6-81598F58A372}"/>
              </a:ext>
            </a:extLst>
          </p:cNvPr>
          <p:cNvSpPr/>
          <p:nvPr/>
        </p:nvSpPr>
        <p:spPr>
          <a:xfrm>
            <a:off x="811427" y="1692828"/>
            <a:ext cx="7521146" cy="5386090"/>
          </a:xfrm>
          <a:prstGeom prst="rect">
            <a:avLst/>
          </a:prstGeom>
        </p:spPr>
        <p:txBody>
          <a:bodyPr wrap="square">
            <a:spAutoFit/>
          </a:bodyPr>
          <a:lstStyle/>
          <a:p>
            <a:pPr algn="ctr"/>
            <a:r>
              <a:rPr lang="en-US" sz="2400" b="1" dirty="0">
                <a:latin typeface="Garamond" panose="02020404030301010803" pitchFamily="18" charset="0"/>
              </a:rPr>
              <a:t>Bias</a:t>
            </a:r>
          </a:p>
          <a:p>
            <a:r>
              <a:rPr lang="en-US" sz="2400" b="1" dirty="0">
                <a:latin typeface="Garamond" panose="02020404030301010803" pitchFamily="18" charset="0"/>
              </a:rPr>
              <a:t>People of color have experience negative treatment and bias.  The idea of mistreatment in the clinical setting may deter them from participating in counseling services. </a:t>
            </a:r>
          </a:p>
          <a:p>
            <a:r>
              <a:rPr lang="en-US" sz="1600" dirty="0">
                <a:latin typeface="Garamond" panose="02020404030301010803" pitchFamily="18" charset="0"/>
              </a:rPr>
              <a:t>Source: </a:t>
            </a:r>
            <a:r>
              <a:rPr lang="en-US" sz="1600" dirty="0" err="1">
                <a:latin typeface="Garamond" panose="02020404030301010803" pitchFamily="18" charset="0"/>
              </a:rPr>
              <a:t>Fripp</a:t>
            </a:r>
            <a:r>
              <a:rPr lang="en-US" sz="1600" dirty="0">
                <a:latin typeface="Garamond" panose="02020404030301010803" pitchFamily="18" charset="0"/>
              </a:rPr>
              <a:t>, J., &amp; </a:t>
            </a:r>
            <a:r>
              <a:rPr lang="en-US" sz="1600" dirty="0" err="1">
                <a:latin typeface="Garamond" panose="02020404030301010803" pitchFamily="18" charset="0"/>
              </a:rPr>
              <a:t>Garlson</a:t>
            </a:r>
            <a:r>
              <a:rPr lang="en-US" sz="1600" dirty="0">
                <a:latin typeface="Garamond" panose="02020404030301010803" pitchFamily="18" charset="0"/>
              </a:rPr>
              <a:t>, R. (2017). Exploring the influence of attitude and stigma on participation </a:t>
            </a:r>
            <a:r>
              <a:rPr lang="en-US" sz="1600" dirty="0" err="1">
                <a:latin typeface="Garamond" panose="02020404030301010803" pitchFamily="18" charset="0"/>
              </a:rPr>
              <a:t>ofAfrican</a:t>
            </a:r>
            <a:r>
              <a:rPr lang="en-US" sz="1600" dirty="0">
                <a:latin typeface="Garamond" panose="02020404030301010803" pitchFamily="18" charset="0"/>
              </a:rPr>
              <a:t> American and Latino population in mental health services. Journal of Multicultural Counseling and Development, (45), 80-94.</a:t>
            </a:r>
          </a:p>
          <a:p>
            <a:endParaRPr lang="en-US" sz="2400" dirty="0">
              <a:latin typeface="Garamond" panose="02020404030301010803" pitchFamily="18" charset="0"/>
            </a:endParaRPr>
          </a:p>
          <a:p>
            <a:r>
              <a:rPr lang="en-US" sz="2400" b="1" dirty="0">
                <a:latin typeface="Garamond" panose="02020404030301010803" pitchFamily="18" charset="0"/>
              </a:rPr>
              <a:t>A deeply held belief in African American culture since slavery has been that one should endure life’s difficulties without complaint or appearing weak </a:t>
            </a:r>
            <a:r>
              <a:rPr lang="en-US" sz="2000" b="1" dirty="0">
                <a:latin typeface="Garamond" panose="02020404030301010803" pitchFamily="18" charset="0"/>
              </a:rPr>
              <a:t>(</a:t>
            </a:r>
            <a:r>
              <a:rPr lang="en-US" altLang="en-US" sz="2000" b="1" dirty="0">
                <a:solidFill>
                  <a:srgbClr val="333333"/>
                </a:solidFill>
                <a:latin typeface="Times New Roman" panose="02020603050405020304" pitchFamily="18" charset="0"/>
                <a:cs typeface="Times New Roman" panose="02020603050405020304" pitchFamily="18" charset="0"/>
              </a:rPr>
              <a:t>NAMI, 2019). </a:t>
            </a:r>
          </a:p>
          <a:p>
            <a:r>
              <a:rPr lang="en-US" altLang="en-US" sz="1600" dirty="0">
                <a:solidFill>
                  <a:srgbClr val="333333"/>
                </a:solidFill>
                <a:latin typeface="Times New Roman" panose="02020603050405020304" pitchFamily="18" charset="0"/>
                <a:cs typeface="Times New Roman" panose="02020603050405020304" pitchFamily="18" charset="0"/>
              </a:rPr>
              <a:t>Source: NAMI. (2019). African American Mental Health. NAMI.  Retrieved from </a:t>
            </a:r>
            <a:r>
              <a:rPr lang="en-US" altLang="en-US" sz="1600" dirty="0">
                <a:solidFill>
                  <a:srgbClr val="1155CC"/>
                </a:solidFill>
                <a:latin typeface="Times New Roman" panose="02020603050405020304" pitchFamily="18" charset="0"/>
                <a:cs typeface="Times New Roman" panose="02020603050405020304" pitchFamily="18" charset="0"/>
                <a:hlinkClick r:id="rId2"/>
              </a:rPr>
              <a:t>www.nami.org/find-support/diverse-communities/african-americans</a:t>
            </a:r>
            <a:r>
              <a:rPr lang="en-US" altLang="en-US" sz="1600" dirty="0">
                <a:solidFill>
                  <a:srgbClr val="333333"/>
                </a:solidFill>
                <a:latin typeface="Times New Roman" panose="02020603050405020304" pitchFamily="18" charset="0"/>
                <a:cs typeface="Times New Roman" panose="02020603050405020304" pitchFamily="18" charset="0"/>
              </a:rPr>
              <a:t>.</a:t>
            </a:r>
            <a:r>
              <a:rPr lang="en-US" altLang="en-US" sz="500" dirty="0"/>
              <a:t> </a:t>
            </a:r>
            <a:endParaRPr lang="en-US" altLang="en-US" sz="2800" dirty="0">
              <a:latin typeface="Arial" panose="020B0604020202020204" pitchFamily="34" charset="0"/>
            </a:endParaRPr>
          </a:p>
          <a:p>
            <a:endParaRPr lang="en-US" sz="2400" dirty="0">
              <a:latin typeface="Garamond" panose="02020404030301010803" pitchFamily="18" charset="0"/>
            </a:endParaRPr>
          </a:p>
          <a:p>
            <a:endParaRPr lang="en-US" sz="2400" dirty="0">
              <a:latin typeface="Garamond" panose="02020404030301010803" pitchFamily="18" charset="0"/>
            </a:endParaRPr>
          </a:p>
        </p:txBody>
      </p:sp>
      <p:sp>
        <p:nvSpPr>
          <p:cNvPr id="5" name="Rectangle 1">
            <a:extLst>
              <a:ext uri="{FF2B5EF4-FFF2-40B4-BE49-F238E27FC236}">
                <a16:creationId xmlns:a16="http://schemas.microsoft.com/office/drawing/2014/main" id="{9DCD5945-B91E-4F6C-A226-B139CF125D02}"/>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86285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84188"/>
            <a:ext cx="7886700" cy="872329"/>
          </a:xfrm>
        </p:spPr>
        <p:txBody>
          <a:bodyPr/>
          <a:lstStyle/>
          <a:p>
            <a:pPr algn="ctr"/>
            <a:r>
              <a:rPr lang="en-US" sz="6000" dirty="0"/>
              <a:t>Barrier: Accessibility</a:t>
            </a:r>
          </a:p>
        </p:txBody>
      </p:sp>
      <p:sp>
        <p:nvSpPr>
          <p:cNvPr id="5" name="Content Placeholder 4"/>
          <p:cNvSpPr>
            <a:spLocks noGrp="1"/>
          </p:cNvSpPr>
          <p:nvPr>
            <p:ph idx="1"/>
          </p:nvPr>
        </p:nvSpPr>
        <p:spPr>
          <a:xfrm>
            <a:off x="628650" y="1429436"/>
            <a:ext cx="7886700" cy="4795518"/>
          </a:xfrm>
        </p:spPr>
        <p:txBody>
          <a:bodyPr/>
          <a:lstStyle/>
          <a:p>
            <a:pPr marL="0" indent="0" algn="ctr">
              <a:buNone/>
            </a:pPr>
            <a:r>
              <a:rPr lang="en-US" sz="4000" b="1" dirty="0">
                <a:latin typeface="+mj-lt"/>
              </a:rPr>
              <a:t>Average Cost of </a:t>
            </a:r>
          </a:p>
          <a:p>
            <a:pPr marL="0" indent="0" algn="ctr">
              <a:buNone/>
            </a:pPr>
            <a:r>
              <a:rPr lang="en-US" sz="4000" b="1" dirty="0">
                <a:latin typeface="+mj-lt"/>
              </a:rPr>
              <a:t>12 Counseling Sessions </a:t>
            </a:r>
          </a:p>
          <a:p>
            <a:pPr marL="0" indent="0" algn="ctr">
              <a:buNone/>
            </a:pPr>
            <a:r>
              <a:rPr lang="en-US" sz="4000" b="1" dirty="0">
                <a:latin typeface="+mj-lt"/>
              </a:rPr>
              <a:t>in Texas: </a:t>
            </a:r>
            <a:r>
              <a:rPr lang="en-US" sz="4800" b="1" dirty="0">
                <a:latin typeface="+mj-lt"/>
              </a:rPr>
              <a:t>$1500</a:t>
            </a:r>
            <a:endParaRPr lang="en-US" sz="4000" b="1" dirty="0">
              <a:latin typeface="+mj-lt"/>
            </a:endParaRPr>
          </a:p>
          <a:p>
            <a:pPr marL="0" indent="0" algn="ctr">
              <a:buNone/>
            </a:pPr>
            <a:r>
              <a:rPr lang="en-US" sz="1400" dirty="0">
                <a:latin typeface="+mj-lt"/>
              </a:rPr>
              <a:t>Source: Simple Practice (2019). Psychotherapy Session Rates by City &amp; State: 2018.  Los Angeles, CA.</a:t>
            </a:r>
          </a:p>
          <a:p>
            <a:pPr marL="0" indent="0" algn="ctr">
              <a:buNone/>
            </a:pPr>
            <a:endParaRPr lang="en-US" sz="1000" dirty="0">
              <a:latin typeface="+mj-lt"/>
            </a:endParaRPr>
          </a:p>
          <a:p>
            <a:pPr marL="0" lvl="0" indent="0" algn="ctr">
              <a:buNone/>
            </a:pPr>
            <a:r>
              <a:rPr lang="en-US" sz="4000" b="1" dirty="0">
                <a:solidFill>
                  <a:prstClr val="black"/>
                </a:solidFill>
                <a:latin typeface="Garamond" panose="02020404030301010803"/>
              </a:rPr>
              <a:t>Median Net Worth of African Americans: </a:t>
            </a:r>
            <a:r>
              <a:rPr lang="en-US" sz="4400" b="1">
                <a:solidFill>
                  <a:prstClr val="black"/>
                </a:solidFill>
                <a:latin typeface="Garamond" panose="02020404030301010803"/>
              </a:rPr>
              <a:t>$11,030</a:t>
            </a:r>
            <a:endParaRPr lang="en-US" sz="4000" b="1" dirty="0">
              <a:solidFill>
                <a:prstClr val="black"/>
              </a:solidFill>
              <a:latin typeface="Garamond" panose="02020404030301010803"/>
            </a:endParaRPr>
          </a:p>
          <a:p>
            <a:pPr marL="0" lvl="0" indent="0" algn="ctr">
              <a:buNone/>
            </a:pPr>
            <a:r>
              <a:rPr lang="en-US" sz="1600" dirty="0">
                <a:solidFill>
                  <a:prstClr val="black"/>
                </a:solidFill>
                <a:latin typeface="Garamond" panose="02020404030301010803"/>
              </a:rPr>
              <a:t>Source: US Census Bureau Statistics, 2013</a:t>
            </a:r>
            <a:endParaRPr lang="en-US" sz="1400" dirty="0">
              <a:solidFill>
                <a:prstClr val="black"/>
              </a:solidFill>
              <a:latin typeface="Garamond" panose="02020404030301010803"/>
            </a:endParaRPr>
          </a:p>
          <a:p>
            <a:pPr marL="0" lvl="0" indent="0" algn="ctr">
              <a:buNone/>
            </a:pPr>
            <a:endParaRPr lang="en-US" sz="4000" b="1" dirty="0">
              <a:solidFill>
                <a:prstClr val="black"/>
              </a:solidFill>
              <a:latin typeface="Garamond" panose="02020404030301010803"/>
            </a:endParaRPr>
          </a:p>
          <a:p>
            <a:pPr marL="0" indent="0" algn="ctr">
              <a:buNone/>
            </a:pPr>
            <a:endParaRPr lang="en-US" sz="1600" dirty="0">
              <a:latin typeface="+mj-lt"/>
            </a:endParaRPr>
          </a:p>
        </p:txBody>
      </p:sp>
    </p:spTree>
    <p:extLst>
      <p:ext uri="{BB962C8B-B14F-4D97-AF65-F5344CB8AC3E}">
        <p14:creationId xmlns:p14="http://schemas.microsoft.com/office/powerpoint/2010/main" val="460569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Therapy As a Percentage </a:t>
            </a:r>
            <a:br>
              <a:rPr lang="en-US" dirty="0"/>
            </a:br>
            <a:r>
              <a:rPr lang="en-US" dirty="0"/>
              <a:t>of Net Worth</a:t>
            </a:r>
          </a:p>
        </p:txBody>
      </p:sp>
      <p:graphicFrame>
        <p:nvGraphicFramePr>
          <p:cNvPr id="7" name="Chart 6">
            <a:extLst>
              <a:ext uri="{FF2B5EF4-FFF2-40B4-BE49-F238E27FC236}">
                <a16:creationId xmlns:a16="http://schemas.microsoft.com/office/drawing/2014/main" id="{E102F5CF-ADE9-4D05-AF05-F633A789C587}"/>
              </a:ext>
            </a:extLst>
          </p:cNvPr>
          <p:cNvGraphicFramePr/>
          <p:nvPr>
            <p:extLst>
              <p:ext uri="{D42A27DB-BD31-4B8C-83A1-F6EECF244321}">
                <p14:modId xmlns:p14="http://schemas.microsoft.com/office/powerpoint/2010/main" val="3522815778"/>
              </p:ext>
            </p:extLst>
          </p:nvPr>
        </p:nvGraphicFramePr>
        <p:xfrm>
          <a:off x="-164307" y="1741486"/>
          <a:ext cx="6096000" cy="406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C6700BD2-A316-4366-A3D0-D8F82C008564}"/>
              </a:ext>
            </a:extLst>
          </p:cNvPr>
          <p:cNvGraphicFramePr/>
          <p:nvPr>
            <p:extLst>
              <p:ext uri="{D42A27DB-BD31-4B8C-83A1-F6EECF244321}">
                <p14:modId xmlns:p14="http://schemas.microsoft.com/office/powerpoint/2010/main" val="3855682653"/>
              </p:ext>
            </p:extLst>
          </p:nvPr>
        </p:nvGraphicFramePr>
        <p:xfrm>
          <a:off x="3676650" y="1775618"/>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018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Therapy As a Percentage </a:t>
            </a:r>
            <a:br>
              <a:rPr lang="en-US" dirty="0"/>
            </a:br>
            <a:r>
              <a:rPr lang="en-US" dirty="0"/>
              <a:t>of Annual Income</a:t>
            </a:r>
          </a:p>
        </p:txBody>
      </p:sp>
      <p:graphicFrame>
        <p:nvGraphicFramePr>
          <p:cNvPr id="7" name="Chart 6">
            <a:extLst>
              <a:ext uri="{FF2B5EF4-FFF2-40B4-BE49-F238E27FC236}">
                <a16:creationId xmlns:a16="http://schemas.microsoft.com/office/drawing/2014/main" id="{E102F5CF-ADE9-4D05-AF05-F633A789C587}"/>
              </a:ext>
            </a:extLst>
          </p:cNvPr>
          <p:cNvGraphicFramePr/>
          <p:nvPr>
            <p:extLst>
              <p:ext uri="{D42A27DB-BD31-4B8C-83A1-F6EECF244321}">
                <p14:modId xmlns:p14="http://schemas.microsoft.com/office/powerpoint/2010/main" val="1291591735"/>
              </p:ext>
            </p:extLst>
          </p:nvPr>
        </p:nvGraphicFramePr>
        <p:xfrm>
          <a:off x="-164307" y="1741486"/>
          <a:ext cx="6096000" cy="406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C6700BD2-A316-4366-A3D0-D8F82C008564}"/>
              </a:ext>
            </a:extLst>
          </p:cNvPr>
          <p:cNvGraphicFramePr/>
          <p:nvPr>
            <p:extLst>
              <p:ext uri="{D42A27DB-BD31-4B8C-83A1-F6EECF244321}">
                <p14:modId xmlns:p14="http://schemas.microsoft.com/office/powerpoint/2010/main" val="3600567983"/>
              </p:ext>
            </p:extLst>
          </p:nvPr>
        </p:nvGraphicFramePr>
        <p:xfrm>
          <a:off x="3676650" y="1775618"/>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4596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484188"/>
            <a:ext cx="7886700" cy="872329"/>
          </a:xfrm>
        </p:spPr>
        <p:txBody>
          <a:bodyPr/>
          <a:lstStyle/>
          <a:p>
            <a:pPr algn="ctr"/>
            <a:r>
              <a:rPr lang="en-US" sz="6000" dirty="0"/>
              <a:t>Barrier: Accessibility</a:t>
            </a:r>
          </a:p>
        </p:txBody>
      </p:sp>
      <p:sp>
        <p:nvSpPr>
          <p:cNvPr id="5" name="Content Placeholder 4"/>
          <p:cNvSpPr>
            <a:spLocks noGrp="1"/>
          </p:cNvSpPr>
          <p:nvPr>
            <p:ph idx="1"/>
          </p:nvPr>
        </p:nvSpPr>
        <p:spPr>
          <a:xfrm>
            <a:off x="628650" y="1505168"/>
            <a:ext cx="7886700" cy="4752049"/>
          </a:xfrm>
        </p:spPr>
        <p:txBody>
          <a:bodyPr/>
          <a:lstStyle/>
          <a:p>
            <a:pPr marL="0" indent="0" algn="ctr">
              <a:buNone/>
            </a:pPr>
            <a:r>
              <a:rPr lang="en-US" sz="4400" b="1" dirty="0">
                <a:latin typeface="+mj-lt"/>
              </a:rPr>
              <a:t>Low-Income Texans with Mental Illness: 2.5 million</a:t>
            </a:r>
          </a:p>
          <a:p>
            <a:pPr marL="0" indent="0" algn="ctr">
              <a:buNone/>
            </a:pPr>
            <a:r>
              <a:rPr lang="en-US" sz="1200" dirty="0">
                <a:latin typeface="+mj-lt"/>
              </a:rPr>
              <a:t>Source: Mental Health America of Greater Dallas (2018). Texas Mental Health Numbers: Community-based services.  Retrieved from http://www.mhadallas.org/wp-content/uploads/2014/12/TEXAS-MENTAL-HEALTH-NUMBERS.pdf</a:t>
            </a:r>
            <a:endParaRPr lang="en-US" sz="2400" dirty="0">
              <a:latin typeface="+mj-lt"/>
            </a:endParaRPr>
          </a:p>
          <a:p>
            <a:pPr marL="0" lvl="0" indent="0" algn="ctr">
              <a:buNone/>
            </a:pPr>
            <a:r>
              <a:rPr lang="en-US" sz="4000" b="1" dirty="0">
                <a:solidFill>
                  <a:prstClr val="black"/>
                </a:solidFill>
                <a:latin typeface="Garamond" panose="02020404030301010803"/>
              </a:rPr>
              <a:t>Number of Affordable* Mental Health Providers in Texas: 402</a:t>
            </a:r>
          </a:p>
          <a:p>
            <a:pPr marL="0" lvl="0" indent="0" algn="ctr">
              <a:buNone/>
            </a:pPr>
            <a:r>
              <a:rPr lang="en-US" sz="1200" dirty="0">
                <a:solidFill>
                  <a:prstClr val="black"/>
                </a:solidFill>
                <a:latin typeface="Garamond" panose="02020404030301010803"/>
              </a:rPr>
              <a:t>*Either no-cost, low-cost, or sliding scale providers</a:t>
            </a:r>
          </a:p>
          <a:p>
            <a:pPr marL="0" lvl="0" indent="0" algn="ctr">
              <a:buNone/>
            </a:pPr>
            <a:r>
              <a:rPr lang="en-US" sz="1200" dirty="0">
                <a:solidFill>
                  <a:prstClr val="black"/>
                </a:solidFill>
                <a:latin typeface="Garamond" panose="02020404030301010803"/>
              </a:rPr>
              <a:t>Source: Needy Meds (2019). Mental Health Clinic List for Texas. Retrieved from https://www.needymeds.org/mental_clinics.taf</a:t>
            </a:r>
            <a:endParaRPr lang="en-US" sz="2400" dirty="0">
              <a:solidFill>
                <a:prstClr val="black"/>
              </a:solidFill>
              <a:latin typeface="Garamond" panose="02020404030301010803"/>
            </a:endParaRPr>
          </a:p>
          <a:p>
            <a:pPr marL="0" lvl="0" indent="0" algn="ctr">
              <a:buNone/>
            </a:pPr>
            <a:r>
              <a:rPr lang="en-US" sz="4000" b="1" dirty="0">
                <a:solidFill>
                  <a:prstClr val="black"/>
                </a:solidFill>
                <a:latin typeface="Garamond" panose="02020404030301010803"/>
              </a:rPr>
              <a:t>Ratio : </a:t>
            </a:r>
          </a:p>
          <a:p>
            <a:pPr marL="0" lvl="0" indent="0" algn="ctr">
              <a:buNone/>
            </a:pPr>
            <a:r>
              <a:rPr lang="en-US" sz="4000" b="1" dirty="0">
                <a:solidFill>
                  <a:prstClr val="black"/>
                </a:solidFill>
                <a:latin typeface="Garamond" panose="02020404030301010803"/>
              </a:rPr>
              <a:t>1 Provider per 6,218 Clients</a:t>
            </a:r>
          </a:p>
          <a:p>
            <a:pPr marL="0" indent="0">
              <a:buNone/>
            </a:pPr>
            <a:endParaRPr lang="en-US" dirty="0"/>
          </a:p>
        </p:txBody>
      </p:sp>
    </p:spTree>
    <p:extLst>
      <p:ext uri="{BB962C8B-B14F-4D97-AF65-F5344CB8AC3E}">
        <p14:creationId xmlns:p14="http://schemas.microsoft.com/office/powerpoint/2010/main" val="20807830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ineer Template 12-11-15" id="{B7AD173B-B426-3446-B999-50BF125E5457}" vid="{09928A5D-836A-9F47-A55C-C6F3ED918A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Engineer Template 12-11-15</Template>
  <TotalTime>1697</TotalTime>
  <Words>649</Words>
  <Application>Microsoft Office PowerPoint</Application>
  <PresentationFormat>Letter Paper (8.5x11 in)</PresentationFormat>
  <Paragraphs>66</Paragraphs>
  <Slides>12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Adobe Garamond Pro</vt:lpstr>
      <vt:lpstr>Arial</vt:lpstr>
      <vt:lpstr>Calibri</vt:lpstr>
      <vt:lpstr>Calibri Light</vt:lpstr>
      <vt:lpstr>Garamond</vt:lpstr>
      <vt:lpstr>Times New Roman</vt:lpstr>
      <vt:lpstr>Trebuchet MS</vt:lpstr>
      <vt:lpstr>Office Theme</vt:lpstr>
      <vt:lpstr>Residency 2020 Advocacy Project</vt:lpstr>
      <vt:lpstr>Challenge:  The African American population underutilizes mental health care services. </vt:lpstr>
      <vt:lpstr>PowerPoint Presentation</vt:lpstr>
      <vt:lpstr>GOAL: Increase Awareness within the African American community of the benefits of mental health care.  - Build an active user base of at least 3,000 within two years - Have 1,000 users complete awareness module within two years</vt:lpstr>
      <vt:lpstr>GOAL: Connect the African-American community to low cost, high quality, culturally competent mental health care.  - Integrate user base to utilize open path collective - Have at least 1,000 counselors contacted through app. </vt:lpstr>
      <vt:lpstr>Barrier: Awareness</vt:lpstr>
      <vt:lpstr>Barrier: Awareness</vt:lpstr>
      <vt:lpstr>Barrier: Accessibility</vt:lpstr>
      <vt:lpstr>Barrier: Accessibility</vt:lpstr>
      <vt:lpstr>Therapy As a Percentage  of Net Worth</vt:lpstr>
      <vt:lpstr>Therapy As a Percentage  of Annual Income</vt:lpstr>
      <vt:lpstr>Barrier: Accessibility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Kendall M Wilkerson</dc:creator>
  <cp:lastModifiedBy>Sherida Flanagan</cp:lastModifiedBy>
  <cp:revision>78</cp:revision>
  <cp:lastPrinted>2020-03-12T17:14:05Z</cp:lastPrinted>
  <dcterms:created xsi:type="dcterms:W3CDTF">2015-12-15T15:13:44Z</dcterms:created>
  <dcterms:modified xsi:type="dcterms:W3CDTF">2020-04-02T15:53:59Z</dcterms:modified>
</cp:coreProperties>
</file>